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11"/>
  </p:notesMasterIdLst>
  <p:sldIdLst>
    <p:sldId id="284" r:id="rId2"/>
    <p:sldId id="276" r:id="rId3"/>
    <p:sldId id="277" r:id="rId4"/>
    <p:sldId id="274" r:id="rId5"/>
    <p:sldId id="278" r:id="rId6"/>
    <p:sldId id="281" r:id="rId7"/>
    <p:sldId id="283" r:id="rId8"/>
    <p:sldId id="280" r:id="rId9"/>
    <p:sldId id="279" r:id="rId10"/>
  </p:sldIdLst>
  <p:sldSz cx="6858000" cy="9144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721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26"/>
    <p:restoredTop sz="96928"/>
  </p:normalViewPr>
  <p:slideViewPr>
    <p:cSldViewPr snapToGrid="0" showGuides="1">
      <p:cViewPr varScale="1">
        <p:scale>
          <a:sx n="67" d="100"/>
          <a:sy n="67" d="100"/>
        </p:scale>
        <p:origin x="2448" y="62"/>
      </p:cViewPr>
      <p:guideLst>
        <p:guide orient="horz" pos="2721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CD7D6-B9F9-8048-9BC1-896E2D5C6379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03638" y="857250"/>
            <a:ext cx="1736725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0A5C97-6523-FD48-B21E-66F4F96685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524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1983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93494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0779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978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310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8375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8075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0150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1017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2130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25025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101917-966E-E945-BD48-04B52D323B56}" type="datetimeFigureOut">
              <a:rPr lang="en-US" smtClean="0"/>
              <a:t>9/15/2022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51A95-A291-CC47-9D51-5F8A153B3C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5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jamiahamdard.edu/naac/criteria-7/7.3.1photo.zip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A5E0EFAC-8C7D-9FED-6C25-38E7C129C8EA}"/>
              </a:ext>
            </a:extLst>
          </p:cNvPr>
          <p:cNvGrpSpPr/>
          <p:nvPr/>
        </p:nvGrpSpPr>
        <p:grpSpPr>
          <a:xfrm>
            <a:off x="-15131" y="-12878"/>
            <a:ext cx="6871776" cy="1797146"/>
            <a:chOff x="-13776" y="-213850"/>
            <a:chExt cx="6871776" cy="179714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276DCFBD-800C-A082-D36F-7BA415EEBC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02044" y="-213850"/>
              <a:ext cx="1151266" cy="117340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B2B12DCA-DF5D-951B-6EA6-FE85E1C96D40}"/>
                </a:ext>
              </a:extLst>
            </p:cNvPr>
            <p:cNvSpPr txBox="1"/>
            <p:nvPr/>
          </p:nvSpPr>
          <p:spPr>
            <a:xfrm>
              <a:off x="0" y="-95353"/>
              <a:ext cx="684422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C00000"/>
                  </a:solidFill>
                </a:rPr>
                <a:t>JAMIA HAMDARD</a:t>
              </a:r>
            </a:p>
            <a:p>
              <a:pPr algn="ctr"/>
              <a:r>
                <a:rPr lang="en-US" sz="1600" b="1" dirty="0"/>
                <a:t>(Deemed to be University)</a:t>
              </a:r>
            </a:p>
            <a:p>
              <a:pPr algn="ctr"/>
              <a:r>
                <a:rPr lang="en-US" sz="1600" b="1" dirty="0"/>
                <a:t>Hamdard Nagar, New Delhi-110062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C0E3B288-2EFD-61C0-8807-B69F95813B68}"/>
                </a:ext>
              </a:extLst>
            </p:cNvPr>
            <p:cNvSpPr txBox="1"/>
            <p:nvPr/>
          </p:nvSpPr>
          <p:spPr>
            <a:xfrm>
              <a:off x="0" y="1213964"/>
              <a:ext cx="6858000" cy="36933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i="1" dirty="0"/>
                <a:t>7.3.1:Unani hospital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498D8BF4-58CE-D752-592C-7E481F058CC6}"/>
                </a:ext>
              </a:extLst>
            </p:cNvPr>
            <p:cNvSpPr/>
            <p:nvPr/>
          </p:nvSpPr>
          <p:spPr>
            <a:xfrm>
              <a:off x="-13776" y="1005768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477FA7FF-7FB5-A9C8-898B-97E3247DB9C3}"/>
              </a:ext>
            </a:extLst>
          </p:cNvPr>
          <p:cNvGrpSpPr/>
          <p:nvPr/>
        </p:nvGrpSpPr>
        <p:grpSpPr>
          <a:xfrm>
            <a:off x="0" y="8849299"/>
            <a:ext cx="6858000" cy="207634"/>
            <a:chOff x="0" y="8849299"/>
            <a:chExt cx="6858000" cy="207634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xmlns="" id="{BCC791F5-A676-7FC0-B14F-B2DEF4197703}"/>
                </a:ext>
              </a:extLst>
            </p:cNvPr>
            <p:cNvSpPr/>
            <p:nvPr/>
          </p:nvSpPr>
          <p:spPr>
            <a:xfrm>
              <a:off x="0" y="8988835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9AFF5264-4A75-5B8A-982B-8BB8254866ED}"/>
                </a:ext>
              </a:extLst>
            </p:cNvPr>
            <p:cNvSpPr/>
            <p:nvPr/>
          </p:nvSpPr>
          <p:spPr>
            <a:xfrm>
              <a:off x="0" y="8849299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AC95B9D-E329-B672-912E-B564B7124D20}"/>
              </a:ext>
            </a:extLst>
          </p:cNvPr>
          <p:cNvSpPr txBox="1"/>
          <p:nvPr/>
        </p:nvSpPr>
        <p:spPr>
          <a:xfrm>
            <a:off x="359038" y="7361079"/>
            <a:ext cx="6139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UNANI HOSPITAL</a:t>
            </a:r>
          </a:p>
          <a:p>
            <a:pPr algn="ctr"/>
            <a:r>
              <a:rPr lang="en-US" b="1" dirty="0"/>
              <a:t>JAMIA HAMDARD</a:t>
            </a: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xmlns="" id="{EFE57766-9F5E-359E-9868-81B0E24F50E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937" y="2368467"/>
            <a:ext cx="6201018" cy="4633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2580844-B6AA-2EF0-7EFE-C7F92BAAEFBB}"/>
              </a:ext>
            </a:extLst>
          </p:cNvPr>
          <p:cNvSpPr/>
          <p:nvPr/>
        </p:nvSpPr>
        <p:spPr>
          <a:xfrm>
            <a:off x="939452" y="6037545"/>
            <a:ext cx="2079322" cy="660548"/>
          </a:xfrm>
          <a:prstGeom prst="rect">
            <a:avLst/>
          </a:prstGeom>
          <a:solidFill>
            <a:schemeClr val="tx1">
              <a:alpha val="4893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52400" indent="152400">
              <a:lnSpc>
                <a:spcPct val="185000"/>
              </a:lnSpc>
              <a:spcBef>
                <a:spcPts val="295"/>
              </a:spcBef>
              <a:spcAft>
                <a:spcPts val="0"/>
              </a:spcAft>
            </a:pPr>
            <a:r>
              <a:rPr lang="et-EE" sz="1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Lucida Sans" panose="020B0602030504020204" pitchFamily="34" charset="0"/>
                <a:cs typeface="Times New Roman" panose="02020603050405020304" pitchFamily="18" charset="0"/>
              </a:rPr>
              <a:t>Latitude: 28.305636</a:t>
            </a:r>
            <a:endParaRPr lang="en-IN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04775" indent="104775">
              <a:lnSpc>
                <a:spcPct val="185000"/>
              </a:lnSpc>
            </a:pPr>
            <a:r>
              <a:rPr lang="et-EE" sz="10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Lucida Sans" panose="020B0602030504020204" pitchFamily="34" charset="0"/>
                <a:cs typeface="Times New Roman" panose="02020603050405020304" pitchFamily="18" charset="0"/>
              </a:rPr>
              <a:t>Longitude: 77.153899</a:t>
            </a:r>
            <a:endParaRPr lang="en-IN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05740" y="342900"/>
            <a:ext cx="17716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4"/>
              </a:rPr>
              <a:t>GeoTag Pictures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77713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A5E0EFAC-8C7D-9FED-6C25-38E7C129C8EA}"/>
              </a:ext>
            </a:extLst>
          </p:cNvPr>
          <p:cNvGrpSpPr/>
          <p:nvPr/>
        </p:nvGrpSpPr>
        <p:grpSpPr>
          <a:xfrm>
            <a:off x="-15131" y="-12878"/>
            <a:ext cx="6871776" cy="1797146"/>
            <a:chOff x="-13776" y="-213850"/>
            <a:chExt cx="6871776" cy="179714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276DCFBD-800C-A082-D36F-7BA415EEBC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02044" y="-213850"/>
              <a:ext cx="1151266" cy="117340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B2B12DCA-DF5D-951B-6EA6-FE85E1C96D40}"/>
                </a:ext>
              </a:extLst>
            </p:cNvPr>
            <p:cNvSpPr txBox="1"/>
            <p:nvPr/>
          </p:nvSpPr>
          <p:spPr>
            <a:xfrm>
              <a:off x="0" y="-95353"/>
              <a:ext cx="684422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C00000"/>
                  </a:solidFill>
                </a:rPr>
                <a:t>JAMIA HAMDARD</a:t>
              </a:r>
            </a:p>
            <a:p>
              <a:pPr algn="ctr"/>
              <a:r>
                <a:rPr lang="en-US" sz="1600" b="1" dirty="0"/>
                <a:t>(Deemed to be University)</a:t>
              </a:r>
            </a:p>
            <a:p>
              <a:pPr algn="ctr"/>
              <a:r>
                <a:rPr lang="en-US" sz="1600" b="1" dirty="0"/>
                <a:t>Hamdard Nagar, New Delhi-110062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C0E3B288-2EFD-61C0-8807-B69F95813B68}"/>
                </a:ext>
              </a:extLst>
            </p:cNvPr>
            <p:cNvSpPr txBox="1"/>
            <p:nvPr/>
          </p:nvSpPr>
          <p:spPr>
            <a:xfrm>
              <a:off x="0" y="1213964"/>
              <a:ext cx="6858000" cy="36933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i="1" dirty="0"/>
                <a:t>7.3.1: cupping therapy in Unani Hospital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498D8BF4-58CE-D752-592C-7E481F058CC6}"/>
                </a:ext>
              </a:extLst>
            </p:cNvPr>
            <p:cNvSpPr/>
            <p:nvPr/>
          </p:nvSpPr>
          <p:spPr>
            <a:xfrm>
              <a:off x="-13776" y="1005768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477FA7FF-7FB5-A9C8-898B-97E3247DB9C3}"/>
              </a:ext>
            </a:extLst>
          </p:cNvPr>
          <p:cNvGrpSpPr/>
          <p:nvPr/>
        </p:nvGrpSpPr>
        <p:grpSpPr>
          <a:xfrm>
            <a:off x="0" y="8849299"/>
            <a:ext cx="6858000" cy="207634"/>
            <a:chOff x="0" y="8849299"/>
            <a:chExt cx="6858000" cy="207634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xmlns="" id="{BCC791F5-A676-7FC0-B14F-B2DEF4197703}"/>
                </a:ext>
              </a:extLst>
            </p:cNvPr>
            <p:cNvSpPr/>
            <p:nvPr/>
          </p:nvSpPr>
          <p:spPr>
            <a:xfrm>
              <a:off x="0" y="8988835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9AFF5264-4A75-5B8A-982B-8BB8254866ED}"/>
                </a:ext>
              </a:extLst>
            </p:cNvPr>
            <p:cNvSpPr/>
            <p:nvPr/>
          </p:nvSpPr>
          <p:spPr>
            <a:xfrm>
              <a:off x="0" y="8849299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AC95B9D-E329-B672-912E-B564B7124D20}"/>
              </a:ext>
            </a:extLst>
          </p:cNvPr>
          <p:cNvSpPr txBox="1"/>
          <p:nvPr/>
        </p:nvSpPr>
        <p:spPr>
          <a:xfrm>
            <a:off x="359038" y="7361079"/>
            <a:ext cx="6139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Cupping therapy  in Unani Hospital</a:t>
            </a:r>
          </a:p>
          <a:p>
            <a:pPr algn="ctr"/>
            <a:r>
              <a:rPr lang="en-US" b="1" dirty="0"/>
              <a:t>JAMIA HAMDARD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350F578A-E509-90B0-1069-F370A07CC2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1770" y="2279737"/>
            <a:ext cx="5647192" cy="4418356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2580844-B6AA-2EF0-7EFE-C7F92BAAEFBB}"/>
              </a:ext>
            </a:extLst>
          </p:cNvPr>
          <p:cNvSpPr/>
          <p:nvPr/>
        </p:nvSpPr>
        <p:spPr>
          <a:xfrm>
            <a:off x="851771" y="2279738"/>
            <a:ext cx="2304788" cy="889348"/>
          </a:xfrm>
          <a:prstGeom prst="rect">
            <a:avLst/>
          </a:prstGeom>
          <a:solidFill>
            <a:schemeClr val="tx1">
              <a:alpha val="4893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62560" indent="162560">
              <a:lnSpc>
                <a:spcPct val="150000"/>
              </a:lnSpc>
              <a:spcBef>
                <a:spcPts val="690"/>
              </a:spcBef>
              <a:spcAft>
                <a:spcPts val="0"/>
              </a:spcAft>
            </a:pPr>
            <a:r>
              <a:rPr lang="et-EE" sz="1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Lucida Sans" panose="020B0602030504020204" pitchFamily="34" charset="0"/>
              </a:rPr>
              <a:t>Latitude: 28.304978</a:t>
            </a:r>
            <a:endParaRPr lang="en-IN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99060" indent="99060">
              <a:lnSpc>
                <a:spcPct val="150000"/>
              </a:lnSpc>
            </a:pPr>
            <a:r>
              <a:rPr lang="et-EE" sz="1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Lucida Sans" panose="020B0602030504020204" pitchFamily="34" charset="0"/>
              </a:rPr>
              <a:t>Longitude: 77.153640</a:t>
            </a:r>
            <a:endParaRPr lang="en-IN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</a:pPr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930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A5E0EFAC-8C7D-9FED-6C25-38E7C129C8EA}"/>
              </a:ext>
            </a:extLst>
          </p:cNvPr>
          <p:cNvGrpSpPr/>
          <p:nvPr/>
        </p:nvGrpSpPr>
        <p:grpSpPr>
          <a:xfrm>
            <a:off x="-15131" y="-12878"/>
            <a:ext cx="6871776" cy="1797146"/>
            <a:chOff x="-13776" y="-213850"/>
            <a:chExt cx="6871776" cy="179714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276DCFBD-800C-A082-D36F-7BA415EEBC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02044" y="-213850"/>
              <a:ext cx="1151266" cy="117340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B2B12DCA-DF5D-951B-6EA6-FE85E1C96D40}"/>
                </a:ext>
              </a:extLst>
            </p:cNvPr>
            <p:cNvSpPr txBox="1"/>
            <p:nvPr/>
          </p:nvSpPr>
          <p:spPr>
            <a:xfrm>
              <a:off x="0" y="-95353"/>
              <a:ext cx="684422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C00000"/>
                  </a:solidFill>
                </a:rPr>
                <a:t>JAMIA HAMDARD</a:t>
              </a:r>
            </a:p>
            <a:p>
              <a:pPr algn="ctr"/>
              <a:r>
                <a:rPr lang="en-US" sz="1600" b="1" dirty="0"/>
                <a:t>(Deemed to be University)</a:t>
              </a:r>
            </a:p>
            <a:p>
              <a:pPr algn="ctr"/>
              <a:r>
                <a:rPr lang="en-US" sz="1600" b="1" dirty="0"/>
                <a:t>Hamdard Nagar, New Delhi-110062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C0E3B288-2EFD-61C0-8807-B69F95813B68}"/>
                </a:ext>
              </a:extLst>
            </p:cNvPr>
            <p:cNvSpPr txBox="1"/>
            <p:nvPr/>
          </p:nvSpPr>
          <p:spPr>
            <a:xfrm>
              <a:off x="0" y="1213964"/>
              <a:ext cx="6858000" cy="36933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i="1" dirty="0"/>
                <a:t>7.3.1: Hamdard Unani Hospital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498D8BF4-58CE-D752-592C-7E481F058CC6}"/>
                </a:ext>
              </a:extLst>
            </p:cNvPr>
            <p:cNvSpPr/>
            <p:nvPr/>
          </p:nvSpPr>
          <p:spPr>
            <a:xfrm>
              <a:off x="-13776" y="1005768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477FA7FF-7FB5-A9C8-898B-97E3247DB9C3}"/>
              </a:ext>
            </a:extLst>
          </p:cNvPr>
          <p:cNvGrpSpPr/>
          <p:nvPr/>
        </p:nvGrpSpPr>
        <p:grpSpPr>
          <a:xfrm>
            <a:off x="0" y="8849299"/>
            <a:ext cx="6858000" cy="207634"/>
            <a:chOff x="0" y="8849299"/>
            <a:chExt cx="6858000" cy="207634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xmlns="" id="{BCC791F5-A676-7FC0-B14F-B2DEF4197703}"/>
                </a:ext>
              </a:extLst>
            </p:cNvPr>
            <p:cNvSpPr/>
            <p:nvPr/>
          </p:nvSpPr>
          <p:spPr>
            <a:xfrm>
              <a:off x="0" y="8988835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9AFF5264-4A75-5B8A-982B-8BB8254866ED}"/>
                </a:ext>
              </a:extLst>
            </p:cNvPr>
            <p:cNvSpPr/>
            <p:nvPr/>
          </p:nvSpPr>
          <p:spPr>
            <a:xfrm>
              <a:off x="0" y="8849299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AC95B9D-E329-B672-912E-B564B7124D20}"/>
              </a:ext>
            </a:extLst>
          </p:cNvPr>
          <p:cNvSpPr txBox="1"/>
          <p:nvPr/>
        </p:nvSpPr>
        <p:spPr>
          <a:xfrm>
            <a:off x="359038" y="7361079"/>
            <a:ext cx="6139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Hamdard Unani hospital</a:t>
            </a:r>
          </a:p>
          <a:p>
            <a:pPr algn="ctr"/>
            <a:r>
              <a:rPr lang="en-US" b="1" dirty="0"/>
              <a:t>JAMIA HAMDARD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xmlns="" id="{61314877-2A48-ECEB-E72A-4197EF5E27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405" y="2229633"/>
            <a:ext cx="5977557" cy="3964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9448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A5E0EFAC-8C7D-9FED-6C25-38E7C129C8EA}"/>
              </a:ext>
            </a:extLst>
          </p:cNvPr>
          <p:cNvGrpSpPr/>
          <p:nvPr/>
        </p:nvGrpSpPr>
        <p:grpSpPr>
          <a:xfrm>
            <a:off x="-15131" y="-12878"/>
            <a:ext cx="6871776" cy="2074145"/>
            <a:chOff x="-13776" y="-213850"/>
            <a:chExt cx="6871776" cy="2074145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276DCFBD-800C-A082-D36F-7BA415EEBC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02044" y="-213850"/>
              <a:ext cx="1151266" cy="117340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B2B12DCA-DF5D-951B-6EA6-FE85E1C96D40}"/>
                </a:ext>
              </a:extLst>
            </p:cNvPr>
            <p:cNvSpPr txBox="1"/>
            <p:nvPr/>
          </p:nvSpPr>
          <p:spPr>
            <a:xfrm>
              <a:off x="0" y="-95353"/>
              <a:ext cx="684422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C00000"/>
                  </a:solidFill>
                </a:rPr>
                <a:t>JAMIA HAMDARD</a:t>
              </a:r>
            </a:p>
            <a:p>
              <a:pPr algn="ctr"/>
              <a:r>
                <a:rPr lang="en-US" sz="1600" b="1" dirty="0"/>
                <a:t>(Deemed to be University)</a:t>
              </a:r>
            </a:p>
            <a:p>
              <a:pPr algn="ctr"/>
              <a:r>
                <a:rPr lang="en-US" sz="1600" b="1" dirty="0"/>
                <a:t>Hamdard Nagar, New Delhi-110062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C0E3B288-2EFD-61C0-8807-B69F95813B68}"/>
                </a:ext>
              </a:extLst>
            </p:cNvPr>
            <p:cNvSpPr txBox="1"/>
            <p:nvPr/>
          </p:nvSpPr>
          <p:spPr>
            <a:xfrm>
              <a:off x="0" y="1213964"/>
              <a:ext cx="6858000" cy="646331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i="1" dirty="0"/>
                <a:t>7.3.1  HAHC Hospital</a:t>
              </a:r>
            </a:p>
            <a:p>
              <a:pPr algn="ctr"/>
              <a:endParaRPr lang="en-US" b="1" i="1" dirty="0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498D8BF4-58CE-D752-592C-7E481F058CC6}"/>
                </a:ext>
              </a:extLst>
            </p:cNvPr>
            <p:cNvSpPr/>
            <p:nvPr/>
          </p:nvSpPr>
          <p:spPr>
            <a:xfrm>
              <a:off x="-13776" y="1005768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477FA7FF-7FB5-A9C8-898B-97E3247DB9C3}"/>
              </a:ext>
            </a:extLst>
          </p:cNvPr>
          <p:cNvGrpSpPr/>
          <p:nvPr/>
        </p:nvGrpSpPr>
        <p:grpSpPr>
          <a:xfrm>
            <a:off x="0" y="8849299"/>
            <a:ext cx="6858000" cy="207634"/>
            <a:chOff x="0" y="8849299"/>
            <a:chExt cx="6858000" cy="207634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xmlns="" id="{BCC791F5-A676-7FC0-B14F-B2DEF4197703}"/>
                </a:ext>
              </a:extLst>
            </p:cNvPr>
            <p:cNvSpPr/>
            <p:nvPr/>
          </p:nvSpPr>
          <p:spPr>
            <a:xfrm>
              <a:off x="0" y="8988835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9AFF5264-4A75-5B8A-982B-8BB8254866ED}"/>
                </a:ext>
              </a:extLst>
            </p:cNvPr>
            <p:cNvSpPr/>
            <p:nvPr/>
          </p:nvSpPr>
          <p:spPr>
            <a:xfrm>
              <a:off x="0" y="8849299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AC95B9D-E329-B672-912E-B564B7124D20}"/>
              </a:ext>
            </a:extLst>
          </p:cNvPr>
          <p:cNvSpPr txBox="1"/>
          <p:nvPr/>
        </p:nvSpPr>
        <p:spPr>
          <a:xfrm>
            <a:off x="359038" y="7361079"/>
            <a:ext cx="6139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HAHC Hospital</a:t>
            </a:r>
          </a:p>
          <a:p>
            <a:pPr algn="ctr"/>
            <a:r>
              <a:rPr lang="en-US" b="1" dirty="0"/>
              <a:t>JAMIA HAMDARD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A5B58EF1-1C78-4808-C6DE-8905FD14A5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0575" y="2204580"/>
            <a:ext cx="5861380" cy="4446741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ED77FF1D-AB26-C8E3-1216-A0DBBC7C7CCA}"/>
              </a:ext>
            </a:extLst>
          </p:cNvPr>
          <p:cNvSpPr txBox="1"/>
          <p:nvPr/>
        </p:nvSpPr>
        <p:spPr>
          <a:xfrm>
            <a:off x="889349" y="4085573"/>
            <a:ext cx="1891430" cy="671274"/>
          </a:xfrm>
          <a:prstGeom prst="rect">
            <a:avLst/>
          </a:prstGeom>
          <a:solidFill>
            <a:schemeClr val="tx1"/>
          </a:solidFill>
        </p:spPr>
        <p:txBody>
          <a:bodyPr wrap="square">
            <a:spAutoFit/>
          </a:bodyPr>
          <a:lstStyle/>
          <a:p>
            <a:pPr marL="155575" indent="155575">
              <a:lnSpc>
                <a:spcPct val="168000"/>
              </a:lnSpc>
              <a:spcBef>
                <a:spcPts val="690"/>
              </a:spcBef>
              <a:spcAft>
                <a:spcPts val="0"/>
              </a:spcAft>
            </a:pPr>
            <a:r>
              <a:rPr lang="et-EE" sz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Lucida Sans" panose="020B0602030504020204" pitchFamily="34" charset="0"/>
                <a:cs typeface="Times New Roman" panose="02020603050405020304" pitchFamily="18" charset="0"/>
              </a:rPr>
              <a:t>Latitude: 28.305436</a:t>
            </a:r>
            <a:endParaRPr lang="en-IN" sz="12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114300">
              <a:lnSpc>
                <a:spcPct val="168000"/>
              </a:lnSpc>
            </a:pPr>
            <a:r>
              <a:rPr lang="et-EE" sz="12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Lucida Sans" panose="020B0602030504020204" pitchFamily="34" charset="0"/>
                <a:cs typeface="Times New Roman" panose="02020603050405020304" pitchFamily="18" charset="0"/>
              </a:rPr>
              <a:t>Longitude: 77.158</a:t>
            </a:r>
            <a:r>
              <a:rPr lang="et-EE" sz="1200" dirty="0">
                <a:effectLst/>
                <a:latin typeface="Times New Roman" panose="02020603050405020304" pitchFamily="18" charset="0"/>
                <a:ea typeface="Lucida Sans" panose="020B0602030504020204" pitchFamily="34" charset="0"/>
                <a:cs typeface="Times New Roman" panose="02020603050405020304" pitchFamily="18" charset="0"/>
              </a:rPr>
              <a:t>159</a:t>
            </a:r>
            <a:endParaRPr lang="en-IN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57539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A5E0EFAC-8C7D-9FED-6C25-38E7C129C8EA}"/>
              </a:ext>
            </a:extLst>
          </p:cNvPr>
          <p:cNvGrpSpPr/>
          <p:nvPr/>
        </p:nvGrpSpPr>
        <p:grpSpPr>
          <a:xfrm>
            <a:off x="-15131" y="-12878"/>
            <a:ext cx="6871776" cy="1797146"/>
            <a:chOff x="-13776" y="-213850"/>
            <a:chExt cx="6871776" cy="179714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276DCFBD-800C-A082-D36F-7BA415EEBC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02044" y="-213850"/>
              <a:ext cx="1151266" cy="117340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B2B12DCA-DF5D-951B-6EA6-FE85E1C96D40}"/>
                </a:ext>
              </a:extLst>
            </p:cNvPr>
            <p:cNvSpPr txBox="1"/>
            <p:nvPr/>
          </p:nvSpPr>
          <p:spPr>
            <a:xfrm>
              <a:off x="0" y="-95353"/>
              <a:ext cx="684422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C00000"/>
                  </a:solidFill>
                </a:rPr>
                <a:t>JAMIA HAMDARD</a:t>
              </a:r>
            </a:p>
            <a:p>
              <a:pPr algn="ctr"/>
              <a:r>
                <a:rPr lang="en-US" sz="1600" b="1" dirty="0"/>
                <a:t>(Deemed to be University)</a:t>
              </a:r>
            </a:p>
            <a:p>
              <a:pPr algn="ctr"/>
              <a:r>
                <a:rPr lang="en-US" sz="1600" b="1" dirty="0"/>
                <a:t>Hamdard Nagar, New Delhi-110062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C0E3B288-2EFD-61C0-8807-B69F95813B68}"/>
                </a:ext>
              </a:extLst>
            </p:cNvPr>
            <p:cNvSpPr txBox="1"/>
            <p:nvPr/>
          </p:nvSpPr>
          <p:spPr>
            <a:xfrm>
              <a:off x="0" y="1213964"/>
              <a:ext cx="6858000" cy="36933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i="1" dirty="0"/>
                <a:t>7.3.1: HEALTH CAMP SPER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498D8BF4-58CE-D752-592C-7E481F058CC6}"/>
                </a:ext>
              </a:extLst>
            </p:cNvPr>
            <p:cNvSpPr/>
            <p:nvPr/>
          </p:nvSpPr>
          <p:spPr>
            <a:xfrm>
              <a:off x="-13776" y="1005768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477FA7FF-7FB5-A9C8-898B-97E3247DB9C3}"/>
              </a:ext>
            </a:extLst>
          </p:cNvPr>
          <p:cNvGrpSpPr/>
          <p:nvPr/>
        </p:nvGrpSpPr>
        <p:grpSpPr>
          <a:xfrm>
            <a:off x="0" y="8849299"/>
            <a:ext cx="6858000" cy="207634"/>
            <a:chOff x="0" y="8849299"/>
            <a:chExt cx="6858000" cy="207634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xmlns="" id="{BCC791F5-A676-7FC0-B14F-B2DEF4197703}"/>
                </a:ext>
              </a:extLst>
            </p:cNvPr>
            <p:cNvSpPr/>
            <p:nvPr/>
          </p:nvSpPr>
          <p:spPr>
            <a:xfrm>
              <a:off x="0" y="8988835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9AFF5264-4A75-5B8A-982B-8BB8254866ED}"/>
                </a:ext>
              </a:extLst>
            </p:cNvPr>
            <p:cNvSpPr/>
            <p:nvPr/>
          </p:nvSpPr>
          <p:spPr>
            <a:xfrm>
              <a:off x="0" y="8849299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AC95B9D-E329-B672-912E-B564B7124D20}"/>
              </a:ext>
            </a:extLst>
          </p:cNvPr>
          <p:cNvSpPr txBox="1"/>
          <p:nvPr/>
        </p:nvSpPr>
        <p:spPr>
          <a:xfrm>
            <a:off x="359038" y="7361079"/>
            <a:ext cx="6139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HEALTH CAMP SPER</a:t>
            </a:r>
          </a:p>
          <a:p>
            <a:pPr algn="ctr"/>
            <a:r>
              <a:rPr lang="en-US" b="1" dirty="0"/>
              <a:t>JAMIA HAMDARD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0256164B-36C7-994F-C343-A1825BE75B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38" y="2077922"/>
            <a:ext cx="5947294" cy="4078403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2580844-B6AA-2EF0-7EFE-C7F92BAAEFBB}"/>
              </a:ext>
            </a:extLst>
          </p:cNvPr>
          <p:cNvSpPr/>
          <p:nvPr/>
        </p:nvSpPr>
        <p:spPr>
          <a:xfrm>
            <a:off x="521406" y="3967812"/>
            <a:ext cx="1808435" cy="729447"/>
          </a:xfrm>
          <a:prstGeom prst="rect">
            <a:avLst/>
          </a:prstGeom>
          <a:solidFill>
            <a:schemeClr val="tx1">
              <a:alpha val="48932"/>
            </a:schemeClr>
          </a:solidFill>
          <a:ln>
            <a:solidFill>
              <a:schemeClr val="tx1"/>
            </a:solidFill>
          </a:ln>
          <a:effectLst>
            <a:innerShdw blurRad="63500" dist="50800" dir="162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59385" indent="159385">
              <a:lnSpc>
                <a:spcPct val="168000"/>
              </a:lnSpc>
              <a:spcBef>
                <a:spcPts val="690"/>
              </a:spcBef>
              <a:spcAft>
                <a:spcPts val="0"/>
              </a:spcAft>
            </a:pPr>
            <a:r>
              <a:rPr lang="et-EE" sz="1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Lucida Sans" panose="020B0602030504020204" pitchFamily="34" charset="0"/>
                <a:cs typeface="Times New Roman" panose="02020603050405020304" pitchFamily="18" charset="0"/>
              </a:rPr>
              <a:t>Latitude: 28.304819</a:t>
            </a:r>
            <a:endParaRPr lang="en-IN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t-EE" sz="12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Lucida Sans" panose="020B0602030504020204" pitchFamily="34" charset="0"/>
                <a:cs typeface="Times New Roman" panose="02020603050405020304" pitchFamily="18" charset="0"/>
              </a:rPr>
              <a:t>Longitude: 77.145499</a:t>
            </a:r>
            <a:r>
              <a:rPr lang="et-EE" sz="1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1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1169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A5E0EFAC-8C7D-9FED-6C25-38E7C129C8EA}"/>
              </a:ext>
            </a:extLst>
          </p:cNvPr>
          <p:cNvGrpSpPr/>
          <p:nvPr/>
        </p:nvGrpSpPr>
        <p:grpSpPr>
          <a:xfrm>
            <a:off x="-15131" y="-12878"/>
            <a:ext cx="6871776" cy="1797146"/>
            <a:chOff x="-13776" y="-213850"/>
            <a:chExt cx="6871776" cy="179714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276DCFBD-800C-A082-D36F-7BA415EEBC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02044" y="-213850"/>
              <a:ext cx="1151266" cy="117340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B2B12DCA-DF5D-951B-6EA6-FE85E1C96D40}"/>
                </a:ext>
              </a:extLst>
            </p:cNvPr>
            <p:cNvSpPr txBox="1"/>
            <p:nvPr/>
          </p:nvSpPr>
          <p:spPr>
            <a:xfrm>
              <a:off x="0" y="-95353"/>
              <a:ext cx="684422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C00000"/>
                  </a:solidFill>
                </a:rPr>
                <a:t>JAMIA HAMDARD</a:t>
              </a:r>
            </a:p>
            <a:p>
              <a:pPr algn="ctr"/>
              <a:r>
                <a:rPr lang="en-US" sz="1600" b="1" dirty="0"/>
                <a:t>(Deemed to be University)</a:t>
              </a:r>
            </a:p>
            <a:p>
              <a:pPr algn="ctr"/>
              <a:r>
                <a:rPr lang="en-US" sz="1600" b="1" dirty="0"/>
                <a:t>Hamdard Nagar, New Delhi-110062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C0E3B288-2EFD-61C0-8807-B69F95813B68}"/>
                </a:ext>
              </a:extLst>
            </p:cNvPr>
            <p:cNvSpPr txBox="1"/>
            <p:nvPr/>
          </p:nvSpPr>
          <p:spPr>
            <a:xfrm>
              <a:off x="0" y="1213964"/>
              <a:ext cx="6858000" cy="36933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i="1" dirty="0"/>
                <a:t>7.3.1: Photo gallery of SPER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498D8BF4-58CE-D752-592C-7E481F058CC6}"/>
                </a:ext>
              </a:extLst>
            </p:cNvPr>
            <p:cNvSpPr/>
            <p:nvPr/>
          </p:nvSpPr>
          <p:spPr>
            <a:xfrm>
              <a:off x="-13776" y="1005768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477FA7FF-7FB5-A9C8-898B-97E3247DB9C3}"/>
              </a:ext>
            </a:extLst>
          </p:cNvPr>
          <p:cNvGrpSpPr/>
          <p:nvPr/>
        </p:nvGrpSpPr>
        <p:grpSpPr>
          <a:xfrm>
            <a:off x="0" y="8849299"/>
            <a:ext cx="6858000" cy="207634"/>
            <a:chOff x="0" y="8849299"/>
            <a:chExt cx="6858000" cy="207634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xmlns="" id="{BCC791F5-A676-7FC0-B14F-B2DEF4197703}"/>
                </a:ext>
              </a:extLst>
            </p:cNvPr>
            <p:cNvSpPr/>
            <p:nvPr/>
          </p:nvSpPr>
          <p:spPr>
            <a:xfrm>
              <a:off x="0" y="8988835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9AFF5264-4A75-5B8A-982B-8BB8254866ED}"/>
                </a:ext>
              </a:extLst>
            </p:cNvPr>
            <p:cNvSpPr/>
            <p:nvPr/>
          </p:nvSpPr>
          <p:spPr>
            <a:xfrm>
              <a:off x="0" y="8849299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AC95B9D-E329-B672-912E-B564B7124D20}"/>
              </a:ext>
            </a:extLst>
          </p:cNvPr>
          <p:cNvSpPr txBox="1"/>
          <p:nvPr/>
        </p:nvSpPr>
        <p:spPr>
          <a:xfrm>
            <a:off x="359038" y="7361079"/>
            <a:ext cx="6139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PHOTO GALLERY OF SPER</a:t>
            </a:r>
          </a:p>
          <a:p>
            <a:pPr algn="ctr"/>
            <a:r>
              <a:rPr lang="en-US" b="1" dirty="0"/>
              <a:t>JAMIA HAMDARD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xmlns="" id="{DFAE0AB6-B4A1-22E8-331C-C77F678813A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9038" y="2077921"/>
            <a:ext cx="6139924" cy="49116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2580844-B6AA-2EF0-7EFE-C7F92BAAEFBB}"/>
              </a:ext>
            </a:extLst>
          </p:cNvPr>
          <p:cNvSpPr/>
          <p:nvPr/>
        </p:nvSpPr>
        <p:spPr>
          <a:xfrm>
            <a:off x="800100" y="5624186"/>
            <a:ext cx="2043309" cy="760775"/>
          </a:xfrm>
          <a:prstGeom prst="rect">
            <a:avLst/>
          </a:prstGeom>
          <a:solidFill>
            <a:schemeClr val="tx1">
              <a:alpha val="4893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65100" indent="165100">
              <a:lnSpc>
                <a:spcPct val="168000"/>
              </a:lnSpc>
              <a:spcBef>
                <a:spcPts val="690"/>
              </a:spcBef>
              <a:spcAft>
                <a:spcPts val="0"/>
              </a:spcAft>
            </a:pPr>
            <a:r>
              <a:rPr lang="et-EE" sz="11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Lucida Sans" panose="020B0602030504020204" pitchFamily="34" charset="0"/>
                <a:cs typeface="Times New Roman" panose="02020603050405020304" pitchFamily="18" charset="0"/>
              </a:rPr>
              <a:t>Latitude: 28.305175</a:t>
            </a:r>
            <a:endParaRPr lang="en-IN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0175" indent="130175">
              <a:lnSpc>
                <a:spcPct val="168000"/>
              </a:lnSpc>
            </a:pPr>
            <a:r>
              <a:rPr lang="et-EE" sz="1100" dirty="0">
                <a:solidFill>
                  <a:srgbClr val="FFFFFF"/>
                </a:solidFill>
                <a:effectLst/>
                <a:latin typeface="Times New Roman" panose="02020603050405020304" pitchFamily="18" charset="0"/>
                <a:ea typeface="Lucida Sans" panose="020B0602030504020204" pitchFamily="34" charset="0"/>
                <a:cs typeface="Times New Roman" panose="02020603050405020304" pitchFamily="18" charset="0"/>
              </a:rPr>
              <a:t>Longitude: 77.151679</a:t>
            </a:r>
            <a:endParaRPr lang="en-IN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9421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A5E0EFAC-8C7D-9FED-6C25-38E7C129C8EA}"/>
              </a:ext>
            </a:extLst>
          </p:cNvPr>
          <p:cNvGrpSpPr/>
          <p:nvPr/>
        </p:nvGrpSpPr>
        <p:grpSpPr>
          <a:xfrm>
            <a:off x="-15131" y="-12878"/>
            <a:ext cx="6871776" cy="1797146"/>
            <a:chOff x="-13776" y="-213850"/>
            <a:chExt cx="6871776" cy="179714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276DCFBD-800C-A082-D36F-7BA415EEBC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02044" y="-213850"/>
              <a:ext cx="1151266" cy="117340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B2B12DCA-DF5D-951B-6EA6-FE85E1C96D40}"/>
                </a:ext>
              </a:extLst>
            </p:cNvPr>
            <p:cNvSpPr txBox="1"/>
            <p:nvPr/>
          </p:nvSpPr>
          <p:spPr>
            <a:xfrm>
              <a:off x="0" y="-95353"/>
              <a:ext cx="684422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C00000"/>
                  </a:solidFill>
                </a:rPr>
                <a:t>JAMIA HAMDARD</a:t>
              </a:r>
            </a:p>
            <a:p>
              <a:pPr algn="ctr"/>
              <a:r>
                <a:rPr lang="en-US" sz="1600" b="1" dirty="0"/>
                <a:t>(Deemed to be University)</a:t>
              </a:r>
            </a:p>
            <a:p>
              <a:pPr algn="ctr"/>
              <a:r>
                <a:rPr lang="en-US" sz="1600" b="1" dirty="0"/>
                <a:t>Hamdard Nagar, New Delhi-110062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C0E3B288-2EFD-61C0-8807-B69F95813B68}"/>
                </a:ext>
              </a:extLst>
            </p:cNvPr>
            <p:cNvSpPr txBox="1"/>
            <p:nvPr/>
          </p:nvSpPr>
          <p:spPr>
            <a:xfrm>
              <a:off x="0" y="1213964"/>
              <a:ext cx="6858000" cy="36933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i="1" dirty="0"/>
                <a:t>7.3.1:Rehabilitation Department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498D8BF4-58CE-D752-592C-7E481F058CC6}"/>
                </a:ext>
              </a:extLst>
            </p:cNvPr>
            <p:cNvSpPr/>
            <p:nvPr/>
          </p:nvSpPr>
          <p:spPr>
            <a:xfrm>
              <a:off x="-13776" y="1005768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477FA7FF-7FB5-A9C8-898B-97E3247DB9C3}"/>
              </a:ext>
            </a:extLst>
          </p:cNvPr>
          <p:cNvGrpSpPr/>
          <p:nvPr/>
        </p:nvGrpSpPr>
        <p:grpSpPr>
          <a:xfrm>
            <a:off x="0" y="8849299"/>
            <a:ext cx="6858000" cy="207634"/>
            <a:chOff x="0" y="8849299"/>
            <a:chExt cx="6858000" cy="207634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xmlns="" id="{BCC791F5-A676-7FC0-B14F-B2DEF4197703}"/>
                </a:ext>
              </a:extLst>
            </p:cNvPr>
            <p:cNvSpPr/>
            <p:nvPr/>
          </p:nvSpPr>
          <p:spPr>
            <a:xfrm>
              <a:off x="0" y="8988835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9AFF5264-4A75-5B8A-982B-8BB8254866ED}"/>
                </a:ext>
              </a:extLst>
            </p:cNvPr>
            <p:cNvSpPr/>
            <p:nvPr/>
          </p:nvSpPr>
          <p:spPr>
            <a:xfrm>
              <a:off x="0" y="8849299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AC95B9D-E329-B672-912E-B564B7124D20}"/>
              </a:ext>
            </a:extLst>
          </p:cNvPr>
          <p:cNvSpPr txBox="1"/>
          <p:nvPr/>
        </p:nvSpPr>
        <p:spPr>
          <a:xfrm>
            <a:off x="359038" y="7361079"/>
            <a:ext cx="6139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Rehabilitation Department</a:t>
            </a:r>
          </a:p>
          <a:p>
            <a:pPr algn="ctr"/>
            <a:r>
              <a:rPr lang="en-US" b="1" dirty="0"/>
              <a:t>JAMIA HAMDARD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xmlns="" id="{B589F9EE-5652-F94A-514D-74E1BAD93EB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826" y="1924367"/>
            <a:ext cx="6139924" cy="54367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2580844-B6AA-2EF0-7EFE-C7F92BAAEFBB}"/>
              </a:ext>
            </a:extLst>
          </p:cNvPr>
          <p:cNvSpPr/>
          <p:nvPr/>
        </p:nvSpPr>
        <p:spPr>
          <a:xfrm>
            <a:off x="521405" y="6503588"/>
            <a:ext cx="2209269" cy="547848"/>
          </a:xfrm>
          <a:prstGeom prst="rect">
            <a:avLst/>
          </a:prstGeom>
          <a:solidFill>
            <a:schemeClr val="tx1">
              <a:alpha val="4893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49860" indent="149860">
              <a:lnSpc>
                <a:spcPct val="168000"/>
              </a:lnSpc>
              <a:spcBef>
                <a:spcPts val="690"/>
              </a:spcBef>
              <a:spcAft>
                <a:spcPts val="0"/>
              </a:spcAft>
            </a:pPr>
            <a:r>
              <a:rPr lang="et-EE" sz="900" dirty="0">
                <a:solidFill>
                  <a:srgbClr val="FFFFFF"/>
                </a:solidFill>
                <a:effectLst/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rPr>
              <a:t>Latitude: 28.305469</a:t>
            </a:r>
            <a:endParaRPr lang="en-IN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6680" indent="106680">
              <a:lnSpc>
                <a:spcPct val="168000"/>
              </a:lnSpc>
            </a:pPr>
            <a:r>
              <a:rPr lang="et-EE" sz="900" dirty="0">
                <a:solidFill>
                  <a:srgbClr val="FFFFFF"/>
                </a:solidFill>
                <a:effectLst/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rPr>
              <a:t>Longitude: 77.145954</a:t>
            </a:r>
            <a:endParaRPr lang="en-IN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n-US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7314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A5E0EFAC-8C7D-9FED-6C25-38E7C129C8EA}"/>
              </a:ext>
            </a:extLst>
          </p:cNvPr>
          <p:cNvGrpSpPr/>
          <p:nvPr/>
        </p:nvGrpSpPr>
        <p:grpSpPr>
          <a:xfrm>
            <a:off x="-15131" y="-12878"/>
            <a:ext cx="6871776" cy="1797146"/>
            <a:chOff x="-13776" y="-213850"/>
            <a:chExt cx="6871776" cy="179714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276DCFBD-800C-A082-D36F-7BA415EEBC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02044" y="-213850"/>
              <a:ext cx="1151266" cy="117340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B2B12DCA-DF5D-951B-6EA6-FE85E1C96D40}"/>
                </a:ext>
              </a:extLst>
            </p:cNvPr>
            <p:cNvSpPr txBox="1"/>
            <p:nvPr/>
          </p:nvSpPr>
          <p:spPr>
            <a:xfrm>
              <a:off x="0" y="-95353"/>
              <a:ext cx="684422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C00000"/>
                  </a:solidFill>
                </a:rPr>
                <a:t>JAMIA HAMDARD</a:t>
              </a:r>
            </a:p>
            <a:p>
              <a:pPr algn="ctr"/>
              <a:r>
                <a:rPr lang="en-US" sz="1600" b="1" dirty="0"/>
                <a:t>(Deemed to be University)</a:t>
              </a:r>
            </a:p>
            <a:p>
              <a:pPr algn="ctr"/>
              <a:r>
                <a:rPr lang="en-US" sz="1600" b="1" dirty="0"/>
                <a:t>Hamdard Nagar, New Delhi-110062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C0E3B288-2EFD-61C0-8807-B69F95813B68}"/>
                </a:ext>
              </a:extLst>
            </p:cNvPr>
            <p:cNvSpPr txBox="1"/>
            <p:nvPr/>
          </p:nvSpPr>
          <p:spPr>
            <a:xfrm>
              <a:off x="0" y="1213964"/>
              <a:ext cx="6858000" cy="36933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i="1" dirty="0"/>
                <a:t>7.3.1: Hamdard Institute of Medical Sciences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498D8BF4-58CE-D752-592C-7E481F058CC6}"/>
                </a:ext>
              </a:extLst>
            </p:cNvPr>
            <p:cNvSpPr/>
            <p:nvPr/>
          </p:nvSpPr>
          <p:spPr>
            <a:xfrm>
              <a:off x="-13776" y="1005768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477FA7FF-7FB5-A9C8-898B-97E3247DB9C3}"/>
              </a:ext>
            </a:extLst>
          </p:cNvPr>
          <p:cNvGrpSpPr/>
          <p:nvPr/>
        </p:nvGrpSpPr>
        <p:grpSpPr>
          <a:xfrm>
            <a:off x="0" y="8849299"/>
            <a:ext cx="6858000" cy="207634"/>
            <a:chOff x="0" y="8849299"/>
            <a:chExt cx="6858000" cy="207634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xmlns="" id="{BCC791F5-A676-7FC0-B14F-B2DEF4197703}"/>
                </a:ext>
              </a:extLst>
            </p:cNvPr>
            <p:cNvSpPr/>
            <p:nvPr/>
          </p:nvSpPr>
          <p:spPr>
            <a:xfrm>
              <a:off x="0" y="8988835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9AFF5264-4A75-5B8A-982B-8BB8254866ED}"/>
                </a:ext>
              </a:extLst>
            </p:cNvPr>
            <p:cNvSpPr/>
            <p:nvPr/>
          </p:nvSpPr>
          <p:spPr>
            <a:xfrm>
              <a:off x="0" y="8849299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AC95B9D-E329-B672-912E-B564B7124D20}"/>
              </a:ext>
            </a:extLst>
          </p:cNvPr>
          <p:cNvSpPr txBox="1"/>
          <p:nvPr/>
        </p:nvSpPr>
        <p:spPr>
          <a:xfrm>
            <a:off x="359038" y="7361079"/>
            <a:ext cx="6139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Hamdard institute of Medical Sciences(HIMSR)</a:t>
            </a:r>
          </a:p>
          <a:p>
            <a:pPr algn="ctr"/>
            <a:r>
              <a:rPr lang="en-US" b="1" dirty="0"/>
              <a:t>JAMIA HAMDARD</a:t>
            </a:r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xmlns="" id="{E0F427CB-7D92-C505-7AA4-0B0B5224FE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300" y="2116727"/>
            <a:ext cx="5624187" cy="45813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2580844-B6AA-2EF0-7EFE-C7F92BAAEFBB}"/>
              </a:ext>
            </a:extLst>
          </p:cNvPr>
          <p:cNvSpPr/>
          <p:nvPr/>
        </p:nvSpPr>
        <p:spPr>
          <a:xfrm>
            <a:off x="4045907" y="4572000"/>
            <a:ext cx="1831018" cy="646331"/>
          </a:xfrm>
          <a:prstGeom prst="rect">
            <a:avLst/>
          </a:prstGeom>
          <a:solidFill>
            <a:schemeClr val="tx1">
              <a:alpha val="48932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53670" indent="153670">
              <a:lnSpc>
                <a:spcPct val="168000"/>
              </a:lnSpc>
              <a:spcBef>
                <a:spcPts val="690"/>
              </a:spcBef>
              <a:spcAft>
                <a:spcPts val="0"/>
              </a:spcAft>
            </a:pPr>
            <a:r>
              <a:rPr lang="et-EE" sz="1000" dirty="0">
                <a:solidFill>
                  <a:srgbClr val="FFFFFF"/>
                </a:solidFill>
                <a:effectLst/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rPr>
              <a:t>Latitude: 28.304983</a:t>
            </a:r>
            <a:endParaRPr lang="en-IN" sz="1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t-EE" sz="1000" dirty="0">
                <a:solidFill>
                  <a:srgbClr val="FFFFFF"/>
                </a:solidFill>
                <a:effectLst/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rPr>
              <a:t>Longitude: 77.151016</a:t>
            </a:r>
            <a:r>
              <a:rPr lang="et-EE" sz="10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en-US" sz="1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4626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xmlns="" id="{A5E0EFAC-8C7D-9FED-6C25-38E7C129C8EA}"/>
              </a:ext>
            </a:extLst>
          </p:cNvPr>
          <p:cNvGrpSpPr/>
          <p:nvPr/>
        </p:nvGrpSpPr>
        <p:grpSpPr>
          <a:xfrm>
            <a:off x="-15131" y="-12878"/>
            <a:ext cx="6871776" cy="1797146"/>
            <a:chOff x="-13776" y="-213850"/>
            <a:chExt cx="6871776" cy="1797146"/>
          </a:xfrm>
        </p:grpSpPr>
        <p:pic>
          <p:nvPicPr>
            <p:cNvPr id="5" name="Picture 4">
              <a:extLst>
                <a:ext uri="{FF2B5EF4-FFF2-40B4-BE49-F238E27FC236}">
                  <a16:creationId xmlns:a16="http://schemas.microsoft.com/office/drawing/2014/main" xmlns="" id="{276DCFBD-800C-A082-D36F-7BA415EEBC5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502044" y="-213850"/>
              <a:ext cx="1151266" cy="1173406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xmlns="" id="{B2B12DCA-DF5D-951B-6EA6-FE85E1C96D40}"/>
                </a:ext>
              </a:extLst>
            </p:cNvPr>
            <p:cNvSpPr txBox="1"/>
            <p:nvPr/>
          </p:nvSpPr>
          <p:spPr>
            <a:xfrm>
              <a:off x="0" y="-95353"/>
              <a:ext cx="6844224" cy="101566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800" b="1" dirty="0">
                  <a:solidFill>
                    <a:srgbClr val="C00000"/>
                  </a:solidFill>
                </a:rPr>
                <a:t>JAMIA HAMDARD</a:t>
              </a:r>
            </a:p>
            <a:p>
              <a:pPr algn="ctr"/>
              <a:r>
                <a:rPr lang="en-US" sz="1600" b="1" dirty="0"/>
                <a:t>(Deemed to be University)</a:t>
              </a:r>
            </a:p>
            <a:p>
              <a:pPr algn="ctr"/>
              <a:r>
                <a:rPr lang="en-US" sz="1600" b="1" dirty="0"/>
                <a:t>Hamdard Nagar, New Delhi-110062</a:t>
              </a:r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xmlns="" id="{C0E3B288-2EFD-61C0-8807-B69F95813B68}"/>
                </a:ext>
              </a:extLst>
            </p:cNvPr>
            <p:cNvSpPr txBox="1"/>
            <p:nvPr/>
          </p:nvSpPr>
          <p:spPr>
            <a:xfrm>
              <a:off x="0" y="1213964"/>
              <a:ext cx="6858000" cy="36933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b="1" i="1" dirty="0"/>
                <a:t>7.3.1: Hamdard imaging center</a:t>
              </a:r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xmlns="" id="{498D8BF4-58CE-D752-592C-7E481F058CC6}"/>
                </a:ext>
              </a:extLst>
            </p:cNvPr>
            <p:cNvSpPr/>
            <p:nvPr/>
          </p:nvSpPr>
          <p:spPr>
            <a:xfrm>
              <a:off x="-13776" y="1005768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xmlns="" id="{477FA7FF-7FB5-A9C8-898B-97E3247DB9C3}"/>
              </a:ext>
            </a:extLst>
          </p:cNvPr>
          <p:cNvGrpSpPr/>
          <p:nvPr/>
        </p:nvGrpSpPr>
        <p:grpSpPr>
          <a:xfrm>
            <a:off x="0" y="8849299"/>
            <a:ext cx="6858000" cy="207634"/>
            <a:chOff x="0" y="8849299"/>
            <a:chExt cx="6858000" cy="207634"/>
          </a:xfrm>
        </p:grpSpPr>
        <p:sp>
          <p:nvSpPr>
            <p:cNvPr id="2" name="Rectangle 1">
              <a:extLst>
                <a:ext uri="{FF2B5EF4-FFF2-40B4-BE49-F238E27FC236}">
                  <a16:creationId xmlns:a16="http://schemas.microsoft.com/office/drawing/2014/main" xmlns="" id="{BCC791F5-A676-7FC0-B14F-B2DEF4197703}"/>
                </a:ext>
              </a:extLst>
            </p:cNvPr>
            <p:cNvSpPr/>
            <p:nvPr/>
          </p:nvSpPr>
          <p:spPr>
            <a:xfrm>
              <a:off x="0" y="8988835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xmlns="" id="{9AFF5264-4A75-5B8A-982B-8BB8254866ED}"/>
                </a:ext>
              </a:extLst>
            </p:cNvPr>
            <p:cNvSpPr/>
            <p:nvPr/>
          </p:nvSpPr>
          <p:spPr>
            <a:xfrm>
              <a:off x="0" y="8849299"/>
              <a:ext cx="6858000" cy="68098"/>
            </a:xfrm>
            <a:prstGeom prst="rect">
              <a:avLst/>
            </a:prstGeom>
            <a:solidFill>
              <a:srgbClr val="C0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BAC95B9D-E329-B672-912E-B564B7124D20}"/>
              </a:ext>
            </a:extLst>
          </p:cNvPr>
          <p:cNvSpPr txBox="1"/>
          <p:nvPr/>
        </p:nvSpPr>
        <p:spPr>
          <a:xfrm>
            <a:off x="359038" y="7361079"/>
            <a:ext cx="61399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/>
              <a:t>HIMSR IMAGING CENTER</a:t>
            </a:r>
          </a:p>
          <a:p>
            <a:pPr algn="ctr"/>
            <a:r>
              <a:rPr lang="en-US" b="1" dirty="0"/>
              <a:t>JAMIA HAMDARD</a:t>
            </a:r>
          </a:p>
        </p:txBody>
      </p:sp>
      <p:pic>
        <p:nvPicPr>
          <p:cNvPr id="3074" name="Picture 2">
            <a:extLst>
              <a:ext uri="{FF2B5EF4-FFF2-40B4-BE49-F238E27FC236}">
                <a16:creationId xmlns:a16="http://schemas.microsoft.com/office/drawing/2014/main" xmlns="" id="{EC08DF6C-A4A9-052D-F460-A9F4680A976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037" y="2077922"/>
            <a:ext cx="5817925" cy="52831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xmlns="" id="{22580844-B6AA-2EF0-7EFE-C7F92BAAEFBB}"/>
              </a:ext>
            </a:extLst>
          </p:cNvPr>
          <p:cNvSpPr/>
          <p:nvPr/>
        </p:nvSpPr>
        <p:spPr>
          <a:xfrm>
            <a:off x="801666" y="5753906"/>
            <a:ext cx="1916482" cy="662987"/>
          </a:xfrm>
          <a:prstGeom prst="rect">
            <a:avLst/>
          </a:prstGeom>
          <a:solidFill>
            <a:schemeClr val="tx1">
              <a:lumMod val="95000"/>
              <a:lumOff val="5000"/>
              <a:alpha val="48932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09220" indent="109220">
              <a:lnSpc>
                <a:spcPct val="168000"/>
              </a:lnSpc>
              <a:spcBef>
                <a:spcPts val="250"/>
              </a:spcBef>
              <a:spcAft>
                <a:spcPts val="0"/>
              </a:spcAft>
            </a:pPr>
            <a:r>
              <a:rPr lang="et-EE" sz="900" dirty="0">
                <a:solidFill>
                  <a:srgbClr val="FFFFFF"/>
                </a:solidFill>
                <a:effectLst/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rPr>
              <a:t>Latitude: 28.3051750</a:t>
            </a:r>
            <a:endParaRPr lang="en-IN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9380" indent="119380">
              <a:lnSpc>
                <a:spcPct val="168000"/>
              </a:lnSpc>
            </a:pPr>
            <a:r>
              <a:rPr lang="et-EE" sz="900" dirty="0">
                <a:solidFill>
                  <a:srgbClr val="FFFFFF"/>
                </a:solidFill>
                <a:effectLst/>
                <a:latin typeface="Lucida Sans" panose="020B0602030504020204" pitchFamily="34" charset="0"/>
                <a:ea typeface="Lucida Sans" panose="020B0602030504020204" pitchFamily="34" charset="0"/>
                <a:cs typeface="Lucida Sans" panose="020B0602030504020204" pitchFamily="34" charset="0"/>
              </a:rPr>
              <a:t>Longitude: 77.151679</a:t>
            </a:r>
            <a:endParaRPr lang="en-IN" sz="9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endParaRPr lang="en-US" sz="1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57583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695</TotalTime>
  <Words>257</Words>
  <Application>Microsoft Office PowerPoint</Application>
  <PresentationFormat>On-screen Show (4:3)</PresentationFormat>
  <Paragraphs>71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Lucida Sans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Kay517</dc:creator>
  <cp:lastModifiedBy>N. Ahemad</cp:lastModifiedBy>
  <cp:revision>16</cp:revision>
  <cp:lastPrinted>2022-08-27T11:12:34Z</cp:lastPrinted>
  <dcterms:created xsi:type="dcterms:W3CDTF">2022-08-27T09:29:26Z</dcterms:created>
  <dcterms:modified xsi:type="dcterms:W3CDTF">2022-09-15T06:50:33Z</dcterms:modified>
</cp:coreProperties>
</file>