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0727" autoAdjust="0"/>
  </p:normalViewPr>
  <p:slideViewPr>
    <p:cSldViewPr snapToGrid="0">
      <p:cViewPr varScale="1">
        <p:scale>
          <a:sx n="72" d="100"/>
          <a:sy n="72" d="100"/>
        </p:scale>
        <p:origin x="96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46613-3D5D-4EAD-A009-13B4DD18826B}" type="datetimeFigureOut">
              <a:rPr lang="en-GB" smtClean="0"/>
              <a:t>15/09/2022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86C08-474B-4220-870A-84832FFA71E4}" type="slidenum">
              <a:rPr lang="en-GB" smtClean="0"/>
              <a:t>‹#›</a:t>
            </a:fld>
            <a:endParaRPr lang="en-GB"/>
          </a:p>
        </p:txBody>
      </p:sp>
    </p:spTree>
    <p:extLst>
      <p:ext uri="{BB962C8B-B14F-4D97-AF65-F5344CB8AC3E}">
        <p14:creationId xmlns:p14="http://schemas.microsoft.com/office/powerpoint/2010/main" val="113672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886C08-474B-4220-870A-84832FFA71E4}" type="slidenum">
              <a:rPr lang="en-GB" smtClean="0"/>
              <a:t>2</a:t>
            </a:fld>
            <a:endParaRPr lang="en-GB"/>
          </a:p>
        </p:txBody>
      </p:sp>
    </p:spTree>
    <p:extLst>
      <p:ext uri="{BB962C8B-B14F-4D97-AF65-F5344CB8AC3E}">
        <p14:creationId xmlns:p14="http://schemas.microsoft.com/office/powerpoint/2010/main" val="263182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886C08-474B-4220-870A-84832FFA71E4}" type="slidenum">
              <a:rPr lang="en-GB" smtClean="0"/>
              <a:t>6</a:t>
            </a:fld>
            <a:endParaRPr lang="en-GB"/>
          </a:p>
        </p:txBody>
      </p:sp>
    </p:spTree>
    <p:extLst>
      <p:ext uri="{BB962C8B-B14F-4D97-AF65-F5344CB8AC3E}">
        <p14:creationId xmlns:p14="http://schemas.microsoft.com/office/powerpoint/2010/main" val="161732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886C08-474B-4220-870A-84832FFA71E4}" type="slidenum">
              <a:rPr lang="en-GB" smtClean="0"/>
              <a:t>15</a:t>
            </a:fld>
            <a:endParaRPr lang="en-GB"/>
          </a:p>
        </p:txBody>
      </p:sp>
    </p:spTree>
    <p:extLst>
      <p:ext uri="{BB962C8B-B14F-4D97-AF65-F5344CB8AC3E}">
        <p14:creationId xmlns:p14="http://schemas.microsoft.com/office/powerpoint/2010/main" val="78367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4FE297-3C6E-4D94-90C0-F9845632E048}"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170169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4FE297-3C6E-4D94-90C0-F9845632E048}"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291292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4FE297-3C6E-4D94-90C0-F9845632E048}"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1020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4FE297-3C6E-4D94-90C0-F9845632E048}"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207465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FE297-3C6E-4D94-90C0-F9845632E048}"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362495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4FE297-3C6E-4D94-90C0-F9845632E048}" type="datetimeFigureOut">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75674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4FE297-3C6E-4D94-90C0-F9845632E048}" type="datetimeFigureOut">
              <a:rPr lang="en-GB" smtClean="0"/>
              <a:t>15/09/2022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8497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4FE297-3C6E-4D94-90C0-F9845632E048}" type="datetimeFigureOut">
              <a:rPr lang="en-GB" smtClean="0"/>
              <a:t>15/09/2022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30022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FE297-3C6E-4D94-90C0-F9845632E048}" type="datetimeFigureOut">
              <a:rPr lang="en-GB" smtClean="0"/>
              <a:t>15/09/2022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304453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FE297-3C6E-4D94-90C0-F9845632E048}" type="datetimeFigureOut">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288716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FE297-3C6E-4D94-90C0-F9845632E048}" type="datetimeFigureOut">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31DED-86A4-4499-B5AA-9D974A8DE090}" type="slidenum">
              <a:rPr lang="en-GB" smtClean="0"/>
              <a:t>‹#›</a:t>
            </a:fld>
            <a:endParaRPr lang="en-GB"/>
          </a:p>
        </p:txBody>
      </p:sp>
    </p:spTree>
    <p:extLst>
      <p:ext uri="{BB962C8B-B14F-4D97-AF65-F5344CB8AC3E}">
        <p14:creationId xmlns:p14="http://schemas.microsoft.com/office/powerpoint/2010/main" val="322275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FE297-3C6E-4D94-90C0-F9845632E048}" type="datetimeFigureOut">
              <a:rPr lang="en-GB" smtClean="0"/>
              <a:t>15/09/2022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31DED-86A4-4499-B5AA-9D974A8DE090}" type="slidenum">
              <a:rPr lang="en-GB" smtClean="0"/>
              <a:t>‹#›</a:t>
            </a:fld>
            <a:endParaRPr lang="en-GB"/>
          </a:p>
        </p:txBody>
      </p:sp>
    </p:spTree>
    <p:extLst>
      <p:ext uri="{BB962C8B-B14F-4D97-AF65-F5344CB8AC3E}">
        <p14:creationId xmlns:p14="http://schemas.microsoft.com/office/powerpoint/2010/main" val="301327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jamiahamdard.edu/naac/criteria-7/7.1.9/7.1.9%20geotagged%20photos.zi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12877"/>
            <a:ext cx="12207131" cy="1795957"/>
            <a:chOff x="-13776" y="-213850"/>
            <a:chExt cx="6871776" cy="2074145"/>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GB" b="1" dirty="0" smtClean="0"/>
                <a:t>7.1.9</a:t>
              </a:r>
              <a:r>
                <a:rPr lang="en-GB" dirty="0"/>
                <a:t> </a:t>
              </a:r>
              <a:r>
                <a:rPr lang="en-GB" b="1" dirty="0"/>
                <a:t>Sensitization of students and employees of the institution to the constitutional </a:t>
              </a:r>
              <a:r>
                <a:rPr lang="en-GB" b="1" dirty="0" smtClean="0"/>
                <a:t>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20" y="1783080"/>
            <a:ext cx="6829998" cy="5074920"/>
          </a:xfrm>
          <a:prstGeom prst="rect">
            <a:avLst/>
          </a:prstGeom>
        </p:spPr>
      </p:pic>
      <p:sp>
        <p:nvSpPr>
          <p:cNvPr id="8" name="TextBox 7"/>
          <p:cNvSpPr txBox="1"/>
          <p:nvPr/>
        </p:nvSpPr>
        <p:spPr>
          <a:xfrm>
            <a:off x="7262037" y="3211033"/>
            <a:ext cx="4742121" cy="2585323"/>
          </a:xfrm>
          <a:prstGeom prst="rect">
            <a:avLst/>
          </a:prstGeom>
          <a:noFill/>
        </p:spPr>
        <p:txBody>
          <a:bodyPr wrap="square" rtlCol="0">
            <a:spAutoFit/>
          </a:bodyPr>
          <a:lstStyle/>
          <a:p>
            <a:pPr algn="just"/>
            <a:endParaRPr lang="en-GB" b="1" dirty="0" smtClean="0"/>
          </a:p>
          <a:p>
            <a:pPr algn="just"/>
            <a:endParaRPr lang="en-GB" b="1" dirty="0"/>
          </a:p>
          <a:p>
            <a:pPr algn="just"/>
            <a:endParaRPr lang="en-GB" b="1" dirty="0" smtClean="0"/>
          </a:p>
          <a:p>
            <a:pPr algn="just"/>
            <a:endParaRPr lang="en-GB" b="1" dirty="0"/>
          </a:p>
          <a:p>
            <a:pPr algn="just"/>
            <a:endParaRPr lang="en-GB" b="1" dirty="0" smtClean="0"/>
          </a:p>
          <a:p>
            <a:pPr algn="just"/>
            <a:r>
              <a:rPr lang="en-GB" b="1" dirty="0" smtClean="0"/>
              <a:t>NSS </a:t>
            </a:r>
            <a:r>
              <a:rPr lang="en-GB" b="1" dirty="0" err="1"/>
              <a:t>Jamia</a:t>
            </a:r>
            <a:r>
              <a:rPr lang="en-GB" b="1" dirty="0"/>
              <a:t> </a:t>
            </a:r>
            <a:r>
              <a:rPr lang="en-GB" b="1" dirty="0" err="1"/>
              <a:t>Hamdard</a:t>
            </a:r>
            <a:r>
              <a:rPr lang="en-GB" b="1" dirty="0"/>
              <a:t> organised a programme on 26.11. 2019 to celebrate Constitution day. The preamble was read out </a:t>
            </a:r>
            <a:r>
              <a:rPr lang="en-GB" b="1" dirty="0" smtClean="0"/>
              <a:t>and the </a:t>
            </a:r>
            <a:r>
              <a:rPr lang="en-GB" b="1" dirty="0"/>
              <a:t>NSS Volunteers organized a </a:t>
            </a:r>
            <a:r>
              <a:rPr lang="en-GB" b="1" dirty="0" smtClean="0"/>
              <a:t>march.</a:t>
            </a:r>
            <a:endParaRPr lang="en-GB" b="1" dirty="0"/>
          </a:p>
        </p:txBody>
      </p:sp>
      <p:sp>
        <p:nvSpPr>
          <p:cNvPr id="9" name="TextBox 8"/>
          <p:cNvSpPr txBox="1"/>
          <p:nvPr/>
        </p:nvSpPr>
        <p:spPr>
          <a:xfrm>
            <a:off x="7729870" y="2243470"/>
            <a:ext cx="3955311" cy="369332"/>
          </a:xfrm>
          <a:prstGeom prst="rect">
            <a:avLst/>
          </a:prstGeom>
          <a:noFill/>
        </p:spPr>
        <p:txBody>
          <a:bodyPr wrap="square" rtlCol="0">
            <a:spAutoFit/>
          </a:bodyPr>
          <a:lstStyle/>
          <a:p>
            <a:r>
              <a:rPr lang="en-US" dirty="0" smtClean="0">
                <a:hlinkClick r:id="rId4"/>
              </a:rPr>
              <a:t>GeoTag Pictures</a:t>
            </a:r>
            <a:endParaRPr lang="en-US" dirty="0"/>
          </a:p>
        </p:txBody>
      </p:sp>
    </p:spTree>
    <p:extLst>
      <p:ext uri="{BB962C8B-B14F-4D97-AF65-F5344CB8AC3E}">
        <p14:creationId xmlns:p14="http://schemas.microsoft.com/office/powerpoint/2010/main" val="137129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68296"/>
            <a:ext cx="12207131" cy="1621576"/>
            <a:chOff x="-13776" y="-213850"/>
            <a:chExt cx="6871776" cy="1848928"/>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421114"/>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4"/>
          <p:cNvSpPr>
            <a:spLocks noChangeArrowheads="1"/>
          </p:cNvSpPr>
          <p:nvPr/>
        </p:nvSpPr>
        <p:spPr bwMode="auto">
          <a:xfrm>
            <a:off x="152400" y="1482437"/>
            <a:ext cx="194065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pSp>
        <p:nvGrpSpPr>
          <p:cNvPr id="8" name="Group 1"/>
          <p:cNvGrpSpPr>
            <a:grpSpLocks/>
          </p:cNvGrpSpPr>
          <p:nvPr/>
        </p:nvGrpSpPr>
        <p:grpSpPr bwMode="auto">
          <a:xfrm>
            <a:off x="152399" y="1482436"/>
            <a:ext cx="6780029" cy="5375563"/>
            <a:chOff x="0" y="0"/>
            <a:chExt cx="7050" cy="810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50" cy="8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2346" y="3491"/>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Latitude: 28.31241</a:t>
              </a:r>
              <a:endParaRPr kumimoji="0" lang="et-EE"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Longitude: 77.15116</a:t>
              </a:r>
              <a:endParaRPr kumimoji="0" lang="et-EE"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10" name="TextBox 9"/>
          <p:cNvSpPr txBox="1"/>
          <p:nvPr/>
        </p:nvSpPr>
        <p:spPr>
          <a:xfrm>
            <a:off x="7378996" y="3371273"/>
            <a:ext cx="4554386" cy="1200329"/>
          </a:xfrm>
          <a:prstGeom prst="rect">
            <a:avLst/>
          </a:prstGeom>
          <a:noFill/>
        </p:spPr>
        <p:txBody>
          <a:bodyPr wrap="square" rtlCol="0">
            <a:spAutoFit/>
          </a:bodyPr>
          <a:lstStyle/>
          <a:p>
            <a:pPr algn="just"/>
            <a:r>
              <a:rPr lang="en-IN" b="1" dirty="0"/>
              <a:t>A Social Outreach Programme was organised by School of Law on outraging the modesty of women organised on 23</a:t>
            </a:r>
            <a:r>
              <a:rPr lang="en-IN" b="1" baseline="30000" dirty="0"/>
              <a:t>rd</a:t>
            </a:r>
            <a:r>
              <a:rPr lang="en-IN" b="1" dirty="0"/>
              <a:t> March, 2022 in the vicinity of </a:t>
            </a:r>
            <a:r>
              <a:rPr lang="en-IN" b="1" dirty="0" err="1"/>
              <a:t>Jamia</a:t>
            </a:r>
            <a:r>
              <a:rPr lang="en-IN" b="1" dirty="0"/>
              <a:t> </a:t>
            </a:r>
            <a:r>
              <a:rPr lang="en-IN" b="1" dirty="0" err="1"/>
              <a:t>Hamdard</a:t>
            </a:r>
            <a:r>
              <a:rPr lang="en-IN" b="1" dirty="0"/>
              <a:t>, New Delhi.</a:t>
            </a:r>
            <a:endParaRPr lang="en-GB" b="1" i="1" dirty="0"/>
          </a:p>
        </p:txBody>
      </p:sp>
    </p:spTree>
    <p:extLst>
      <p:ext uri="{BB962C8B-B14F-4D97-AF65-F5344CB8AC3E}">
        <p14:creationId xmlns:p14="http://schemas.microsoft.com/office/powerpoint/2010/main" val="254706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68296"/>
            <a:ext cx="12207131" cy="1621576"/>
            <a:chOff x="-13776" y="-213850"/>
            <a:chExt cx="6871776" cy="1848928"/>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421114"/>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
          <p:cNvGrpSpPr>
            <a:grpSpLocks/>
          </p:cNvGrpSpPr>
          <p:nvPr/>
        </p:nvGrpSpPr>
        <p:grpSpPr bwMode="auto">
          <a:xfrm>
            <a:off x="136236" y="1676151"/>
            <a:ext cx="7430891" cy="5075631"/>
            <a:chOff x="3486" y="269"/>
            <a:chExt cx="5265" cy="6165"/>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 y="268"/>
              <a:ext cx="5265" cy="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5295" y="5242"/>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Latitude: 28.31241</a:t>
              </a:r>
              <a:endParaRPr kumimoji="0" lang="en-GB"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Longitude: 77.15116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9" name="TextBox 8"/>
          <p:cNvSpPr txBox="1"/>
          <p:nvPr/>
        </p:nvSpPr>
        <p:spPr>
          <a:xfrm>
            <a:off x="8011525" y="4017388"/>
            <a:ext cx="3754367" cy="1477328"/>
          </a:xfrm>
          <a:prstGeom prst="rect">
            <a:avLst/>
          </a:prstGeom>
          <a:noFill/>
        </p:spPr>
        <p:txBody>
          <a:bodyPr wrap="square" rtlCol="0">
            <a:spAutoFit/>
          </a:bodyPr>
          <a:lstStyle/>
          <a:p>
            <a:pPr algn="just"/>
            <a:r>
              <a:rPr lang="en-IN" b="1" dirty="0"/>
              <a:t>A Social Outreach Programme on Motor </a:t>
            </a:r>
            <a:r>
              <a:rPr lang="en-IN" b="1" dirty="0" smtClean="0"/>
              <a:t>Vehicles </a:t>
            </a:r>
            <a:r>
              <a:rPr lang="en-IN" b="1" dirty="0"/>
              <a:t>Act was organised by School of Law on 8</a:t>
            </a:r>
            <a:r>
              <a:rPr lang="en-IN" b="1" baseline="30000" dirty="0"/>
              <a:t>th</a:t>
            </a:r>
            <a:r>
              <a:rPr lang="en-IN" b="1" dirty="0"/>
              <a:t> April, 2022 in the vicinity of </a:t>
            </a:r>
            <a:r>
              <a:rPr lang="en-IN" b="1" dirty="0" err="1"/>
              <a:t>Jamia</a:t>
            </a:r>
            <a:r>
              <a:rPr lang="en-IN" b="1" dirty="0"/>
              <a:t> </a:t>
            </a:r>
            <a:r>
              <a:rPr lang="en-IN" b="1" dirty="0" err="1"/>
              <a:t>Hamdard</a:t>
            </a:r>
            <a:r>
              <a:rPr lang="en-IN" b="1" dirty="0"/>
              <a:t>, New Delhi.</a:t>
            </a:r>
            <a:endParaRPr lang="en-GB" b="1" i="1" dirty="0"/>
          </a:p>
        </p:txBody>
      </p:sp>
    </p:spTree>
    <p:extLst>
      <p:ext uri="{BB962C8B-B14F-4D97-AF65-F5344CB8AC3E}">
        <p14:creationId xmlns:p14="http://schemas.microsoft.com/office/powerpoint/2010/main" val="47329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68296"/>
            <a:ext cx="12207131" cy="1621576"/>
            <a:chOff x="-13776" y="-213850"/>
            <a:chExt cx="6871776" cy="1848928"/>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421114"/>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
          <p:cNvGrpSpPr>
            <a:grpSpLocks/>
          </p:cNvGrpSpPr>
          <p:nvPr/>
        </p:nvGrpSpPr>
        <p:grpSpPr bwMode="auto">
          <a:xfrm>
            <a:off x="147637" y="1579883"/>
            <a:ext cx="7712508" cy="5384443"/>
            <a:chOff x="2866" y="347"/>
            <a:chExt cx="6553" cy="7245"/>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 y="346"/>
              <a:ext cx="6553" cy="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4934" y="2511"/>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Latitude: 28.31241</a:t>
              </a:r>
              <a:endParaRPr kumimoji="0" lang="en-GB"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Longitude: 77.15116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9" name="TextBox 8"/>
          <p:cNvSpPr txBox="1"/>
          <p:nvPr/>
        </p:nvSpPr>
        <p:spPr>
          <a:xfrm>
            <a:off x="8321964" y="3091565"/>
            <a:ext cx="3506420" cy="1477328"/>
          </a:xfrm>
          <a:prstGeom prst="rect">
            <a:avLst/>
          </a:prstGeom>
          <a:noFill/>
        </p:spPr>
        <p:txBody>
          <a:bodyPr wrap="square" rtlCol="0">
            <a:spAutoFit/>
          </a:bodyPr>
          <a:lstStyle/>
          <a:p>
            <a:pPr algn="just"/>
            <a:r>
              <a:rPr lang="en-IN" b="1" dirty="0"/>
              <a:t>A Social Outreach Programme was organised by School of Law on Consumer Protection Act on 16</a:t>
            </a:r>
            <a:r>
              <a:rPr lang="en-IN" b="1" baseline="30000" dirty="0"/>
              <a:t>th</a:t>
            </a:r>
            <a:r>
              <a:rPr lang="en-IN" b="1" dirty="0"/>
              <a:t> May, 2022 in the vicinity of </a:t>
            </a:r>
            <a:r>
              <a:rPr lang="en-IN" b="1" dirty="0" err="1"/>
              <a:t>Jamia</a:t>
            </a:r>
            <a:r>
              <a:rPr lang="en-IN" b="1" dirty="0"/>
              <a:t> </a:t>
            </a:r>
            <a:r>
              <a:rPr lang="en-IN" b="1" dirty="0" err="1"/>
              <a:t>Hamdard</a:t>
            </a:r>
            <a:r>
              <a:rPr lang="en-IN" b="1" dirty="0"/>
              <a:t>, New Delhi.</a:t>
            </a:r>
            <a:endParaRPr lang="en-GB" dirty="0"/>
          </a:p>
        </p:txBody>
      </p:sp>
    </p:spTree>
    <p:extLst>
      <p:ext uri="{BB962C8B-B14F-4D97-AF65-F5344CB8AC3E}">
        <p14:creationId xmlns:p14="http://schemas.microsoft.com/office/powerpoint/2010/main" val="98780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68296"/>
            <a:ext cx="12207131" cy="1621576"/>
            <a:chOff x="-13776" y="-213850"/>
            <a:chExt cx="6871776" cy="1848928"/>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421114"/>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
          <p:cNvGrpSpPr>
            <a:grpSpLocks/>
          </p:cNvGrpSpPr>
          <p:nvPr/>
        </p:nvGrpSpPr>
        <p:grpSpPr bwMode="auto">
          <a:xfrm>
            <a:off x="221238" y="1553280"/>
            <a:ext cx="7179021" cy="5304720"/>
            <a:chOff x="1302" y="3571"/>
            <a:chExt cx="9900" cy="7915"/>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 y="3571"/>
              <a:ext cx="9900" cy="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5043" y="8145"/>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 Box 5"/>
            <p:cNvSpPr txBox="1">
              <a:spLocks noChangeArrowheads="1"/>
            </p:cNvSpPr>
            <p:nvPr/>
          </p:nvSpPr>
          <p:spPr bwMode="auto">
            <a:xfrm>
              <a:off x="5315" y="8232"/>
              <a:ext cx="1830"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3000"/>
                </a:lnSpc>
                <a:spcBef>
                  <a:spcPct val="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Latitude: 28.30562</a:t>
              </a:r>
              <a:endParaRPr kumimoji="0" lang="en-GB"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95000"/>
                </a:lnSpc>
                <a:spcBef>
                  <a:spcPct val="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Longitude: 77.15407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10" name="TextBox 9"/>
          <p:cNvSpPr txBox="1"/>
          <p:nvPr/>
        </p:nvSpPr>
        <p:spPr>
          <a:xfrm>
            <a:off x="7399533" y="2966483"/>
            <a:ext cx="4767993" cy="3139321"/>
          </a:xfrm>
          <a:prstGeom prst="rect">
            <a:avLst/>
          </a:prstGeom>
          <a:noFill/>
        </p:spPr>
        <p:txBody>
          <a:bodyPr wrap="square" rtlCol="0">
            <a:spAutoFit/>
          </a:bodyPr>
          <a:lstStyle/>
          <a:p>
            <a:pPr algn="just"/>
            <a:r>
              <a:rPr lang="en-GB" b="1" dirty="0"/>
              <a:t>School of Law organised a workshop on right to information act on 19</a:t>
            </a:r>
            <a:r>
              <a:rPr lang="en-GB" b="1" baseline="30000" dirty="0"/>
              <a:t>th</a:t>
            </a:r>
            <a:r>
              <a:rPr lang="en-GB" b="1" dirty="0"/>
              <a:t> November, 2019 to create awareness about right to information. A large number of participants attended the workshop. Two former Central Information Commissioners, </a:t>
            </a:r>
            <a:r>
              <a:rPr lang="en-GB" b="1" dirty="0" err="1"/>
              <a:t>Prof.</a:t>
            </a:r>
            <a:r>
              <a:rPr lang="en-GB" b="1" dirty="0"/>
              <a:t> Sridhar Acharya and </a:t>
            </a:r>
            <a:r>
              <a:rPr lang="en-GB" b="1" dirty="0" err="1"/>
              <a:t>Prof.</a:t>
            </a:r>
            <a:r>
              <a:rPr lang="en-GB" b="1" dirty="0"/>
              <a:t> M. M Ansari graced the occasion and spoke about how to meaningfully exercise right to information outlining the link between the right to information and rights guaranteed under the </a:t>
            </a:r>
            <a:r>
              <a:rPr lang="en-GB" b="1" dirty="0" smtClean="0"/>
              <a:t>Constitution.</a:t>
            </a:r>
            <a:endParaRPr lang="en-GB" b="1" dirty="0"/>
          </a:p>
        </p:txBody>
      </p:sp>
    </p:spTree>
    <p:extLst>
      <p:ext uri="{BB962C8B-B14F-4D97-AF65-F5344CB8AC3E}">
        <p14:creationId xmlns:p14="http://schemas.microsoft.com/office/powerpoint/2010/main" val="201687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68296"/>
            <a:ext cx="12207131" cy="1621576"/>
            <a:chOff x="-13776" y="-213850"/>
            <a:chExt cx="6871776" cy="1848928"/>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421114"/>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18" y="1553280"/>
            <a:ext cx="7984274" cy="5304720"/>
          </a:xfrm>
          <a:prstGeom prst="rect">
            <a:avLst/>
          </a:prstGeom>
        </p:spPr>
      </p:pic>
      <p:sp>
        <p:nvSpPr>
          <p:cNvPr id="8" name="TextBox 7"/>
          <p:cNvSpPr txBox="1"/>
          <p:nvPr/>
        </p:nvSpPr>
        <p:spPr>
          <a:xfrm>
            <a:off x="8771859" y="3423684"/>
            <a:ext cx="3395667" cy="3139321"/>
          </a:xfrm>
          <a:prstGeom prst="rect">
            <a:avLst/>
          </a:prstGeom>
          <a:noFill/>
        </p:spPr>
        <p:txBody>
          <a:bodyPr wrap="square" rtlCol="0">
            <a:spAutoFit/>
          </a:bodyPr>
          <a:lstStyle/>
          <a:p>
            <a:pPr algn="just"/>
            <a:r>
              <a:rPr lang="en-GB" b="1" dirty="0"/>
              <a:t>School of Law organised an online lecture by </a:t>
            </a:r>
            <a:r>
              <a:rPr lang="en-GB" b="1" dirty="0" err="1"/>
              <a:t>Karuna</a:t>
            </a:r>
            <a:r>
              <a:rPr lang="en-GB" b="1" dirty="0"/>
              <a:t> </a:t>
            </a:r>
            <a:r>
              <a:rPr lang="en-GB" b="1" dirty="0" err="1"/>
              <a:t>Nundy</a:t>
            </a:r>
            <a:r>
              <a:rPr lang="en-GB" b="1" dirty="0"/>
              <a:t>, a distinguished advocate of the Supreme Court of India on ‘Why Constitution Matters’. Ms. </a:t>
            </a:r>
            <a:r>
              <a:rPr lang="en-GB" b="1" dirty="0" err="1"/>
              <a:t>Nundy</a:t>
            </a:r>
            <a:r>
              <a:rPr lang="en-GB" b="1" dirty="0"/>
              <a:t> eloquently spoke about the importance of the Constitution in safeguarding guaranteeing the basic civil and political rights to the citizens of India.</a:t>
            </a:r>
          </a:p>
          <a:p>
            <a:r>
              <a:rPr lang="en-GB" b="1" dirty="0"/>
              <a:t> </a:t>
            </a:r>
            <a:endParaRPr lang="en-GB" dirty="0"/>
          </a:p>
        </p:txBody>
      </p:sp>
    </p:spTree>
    <p:extLst>
      <p:ext uri="{BB962C8B-B14F-4D97-AF65-F5344CB8AC3E}">
        <p14:creationId xmlns:p14="http://schemas.microsoft.com/office/powerpoint/2010/main" val="240914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68296"/>
            <a:ext cx="12207131" cy="1621576"/>
            <a:chOff x="-13776" y="-213850"/>
            <a:chExt cx="6871776" cy="1848928"/>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3"/>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421114"/>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47" y="1553280"/>
            <a:ext cx="7347098" cy="5304720"/>
          </a:xfrm>
          <a:prstGeom prst="rect">
            <a:avLst/>
          </a:prstGeom>
        </p:spPr>
      </p:pic>
      <p:sp>
        <p:nvSpPr>
          <p:cNvPr id="8" name="TextBox 7"/>
          <p:cNvSpPr txBox="1"/>
          <p:nvPr/>
        </p:nvSpPr>
        <p:spPr>
          <a:xfrm>
            <a:off x="8091377" y="3200400"/>
            <a:ext cx="3593804" cy="3693319"/>
          </a:xfrm>
          <a:prstGeom prst="rect">
            <a:avLst/>
          </a:prstGeom>
          <a:noFill/>
        </p:spPr>
        <p:txBody>
          <a:bodyPr wrap="square" rtlCol="0">
            <a:spAutoFit/>
          </a:bodyPr>
          <a:lstStyle/>
          <a:p>
            <a:pPr algn="just"/>
            <a:r>
              <a:rPr lang="en-GB" b="1" dirty="0"/>
              <a:t>School of Law organised an online lecture by Abdul </a:t>
            </a:r>
            <a:r>
              <a:rPr lang="en-GB" b="1" dirty="0" err="1"/>
              <a:t>Matin</a:t>
            </a:r>
            <a:r>
              <a:rPr lang="en-GB" b="1" dirty="0"/>
              <a:t>, Assistant Professor, Department of International Relations, </a:t>
            </a:r>
            <a:r>
              <a:rPr lang="en-GB" b="1" dirty="0" err="1"/>
              <a:t>Jadavpur</a:t>
            </a:r>
            <a:r>
              <a:rPr lang="en-GB" b="1" dirty="0"/>
              <a:t> University, Kolkata on ‘Indian Constitution and Minority Rights’   on 2</a:t>
            </a:r>
            <a:r>
              <a:rPr lang="en-GB" b="1" baseline="30000" dirty="0"/>
              <a:t>nd</a:t>
            </a:r>
            <a:r>
              <a:rPr lang="en-GB" b="1" dirty="0"/>
              <a:t> December, 2021. The speaker eloquently spoke about the theoretical and practical implications of the relevant provisions of the Indian Constitution with regard to the rights of the minorities.</a:t>
            </a:r>
          </a:p>
        </p:txBody>
      </p:sp>
    </p:spTree>
    <p:extLst>
      <p:ext uri="{BB962C8B-B14F-4D97-AF65-F5344CB8AC3E}">
        <p14:creationId xmlns:p14="http://schemas.microsoft.com/office/powerpoint/2010/main" val="81369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A5E0EFAC-8C7D-9FED-6C25-38E7C129C8EA}"/>
              </a:ext>
            </a:extLst>
          </p:cNvPr>
          <p:cNvGrpSpPr/>
          <p:nvPr/>
        </p:nvGrpSpPr>
        <p:grpSpPr>
          <a:xfrm>
            <a:off x="-15132" y="-12877"/>
            <a:ext cx="12207131" cy="1795957"/>
            <a:chOff x="-13776" y="-213850"/>
            <a:chExt cx="6871776" cy="2074145"/>
          </a:xfrm>
        </p:grpSpPr>
        <p:pic>
          <p:nvPicPr>
            <p:cNvPr id="5" name="Picture 4">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7" name="TextBox 6">
              <a:extLst>
                <a:ext uri="{FF2B5EF4-FFF2-40B4-BE49-F238E27FC236}">
                  <a16:creationId xmlns="" xmlns:a16="http://schemas.microsoft.com/office/drawing/2014/main"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GB" b="1" dirty="0" smtClean="0"/>
                <a:t>7.1.9</a:t>
              </a:r>
              <a:r>
                <a:rPr lang="en-GB" dirty="0"/>
                <a:t> </a:t>
              </a:r>
              <a:r>
                <a:rPr lang="en-GB" b="1" dirty="0"/>
                <a:t>Sensitization of students and employees of the institution to the constitutional </a:t>
              </a:r>
              <a:r>
                <a:rPr lang="en-GB" b="1" dirty="0" smtClean="0"/>
                <a:t>obligations</a:t>
              </a:r>
              <a:endParaRPr lang="en-US" b="1" i="1" dirty="0"/>
            </a:p>
          </p:txBody>
        </p:sp>
        <p:sp>
          <p:nvSpPr>
            <p:cNvPr id="8" name="Rectangle 7">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86" y="1783080"/>
            <a:ext cx="7631200" cy="5074920"/>
          </a:xfrm>
          <a:prstGeom prst="rect">
            <a:avLst/>
          </a:prstGeom>
        </p:spPr>
      </p:pic>
      <p:sp>
        <p:nvSpPr>
          <p:cNvPr id="2" name="TextBox 1"/>
          <p:cNvSpPr txBox="1"/>
          <p:nvPr/>
        </p:nvSpPr>
        <p:spPr>
          <a:xfrm>
            <a:off x="8165805" y="3317358"/>
            <a:ext cx="3540642" cy="3693319"/>
          </a:xfrm>
          <a:prstGeom prst="rect">
            <a:avLst/>
          </a:prstGeom>
          <a:noFill/>
        </p:spPr>
        <p:txBody>
          <a:bodyPr wrap="square" rtlCol="0">
            <a:spAutoFit/>
          </a:bodyPr>
          <a:lstStyle/>
          <a:p>
            <a:pPr algn="just"/>
            <a:r>
              <a:rPr lang="en-GB" b="1" dirty="0"/>
              <a:t> School of Law organised an online lecture on ‘Understanding </a:t>
            </a:r>
            <a:r>
              <a:rPr lang="en-GB" b="1" dirty="0" err="1"/>
              <a:t>Dr.</a:t>
            </a:r>
            <a:r>
              <a:rPr lang="en-GB" b="1" dirty="0"/>
              <a:t> B.R </a:t>
            </a:r>
            <a:r>
              <a:rPr lang="en-GB" b="1" dirty="0" err="1"/>
              <a:t>Ambedkar’s</a:t>
            </a:r>
            <a:r>
              <a:rPr lang="en-GB" b="1" dirty="0"/>
              <a:t> Contribution to Indian Constitution’ by </a:t>
            </a:r>
            <a:r>
              <a:rPr lang="en-GB" b="1" dirty="0" err="1"/>
              <a:t>Prof.</a:t>
            </a:r>
            <a:r>
              <a:rPr lang="en-GB" b="1" dirty="0"/>
              <a:t> </a:t>
            </a:r>
            <a:r>
              <a:rPr lang="en-GB" b="1" dirty="0" err="1"/>
              <a:t>Narender</a:t>
            </a:r>
            <a:r>
              <a:rPr lang="en-GB" b="1" dirty="0"/>
              <a:t> Kumar, Chairperson of Centre for Political Studies, Jawaharlal Nehru University (JNU), New Delhi on 7th March, 2022. The speaker emphatically highlighted how the Indian Constitution was shaped by the political and ideological convictions of </a:t>
            </a:r>
            <a:r>
              <a:rPr lang="en-GB" b="1" dirty="0" err="1"/>
              <a:t>Dr.</a:t>
            </a:r>
            <a:r>
              <a:rPr lang="en-GB" b="1" dirty="0"/>
              <a:t> Br. </a:t>
            </a:r>
            <a:r>
              <a:rPr lang="en-GB" b="1" dirty="0" err="1"/>
              <a:t>Ambedkar</a:t>
            </a:r>
            <a:r>
              <a:rPr lang="en-GB" b="1" dirty="0"/>
              <a:t>.</a:t>
            </a:r>
          </a:p>
          <a:p>
            <a:endParaRPr lang="en-GB" dirty="0"/>
          </a:p>
        </p:txBody>
      </p:sp>
    </p:spTree>
    <p:extLst>
      <p:ext uri="{BB962C8B-B14F-4D97-AF65-F5344CB8AC3E}">
        <p14:creationId xmlns:p14="http://schemas.microsoft.com/office/powerpoint/2010/main" val="297778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12877"/>
            <a:ext cx="12207131" cy="1795957"/>
            <a:chOff x="-13776" y="-213850"/>
            <a:chExt cx="6871776" cy="2074145"/>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GB" b="1" dirty="0" smtClean="0"/>
                <a:t>7.1.9</a:t>
              </a:r>
              <a:r>
                <a:rPr lang="en-GB" dirty="0"/>
                <a:t> </a:t>
              </a:r>
              <a:r>
                <a:rPr lang="en-GB" b="1" dirty="0"/>
                <a:t>Sensitization of students and employees of the institution to the constitutional </a:t>
              </a:r>
              <a:r>
                <a:rPr lang="en-GB" b="1" dirty="0" smtClean="0"/>
                <a:t>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2" y="1783080"/>
            <a:ext cx="8046608" cy="5074920"/>
          </a:xfrm>
          <a:prstGeom prst="rect">
            <a:avLst/>
          </a:prstGeom>
        </p:spPr>
      </p:pic>
      <p:sp>
        <p:nvSpPr>
          <p:cNvPr id="8" name="TextBox 7"/>
          <p:cNvSpPr txBox="1"/>
          <p:nvPr/>
        </p:nvSpPr>
        <p:spPr>
          <a:xfrm>
            <a:off x="8389088" y="3189767"/>
            <a:ext cx="3519377" cy="3416320"/>
          </a:xfrm>
          <a:prstGeom prst="rect">
            <a:avLst/>
          </a:prstGeom>
          <a:noFill/>
        </p:spPr>
        <p:txBody>
          <a:bodyPr wrap="square" rtlCol="0">
            <a:spAutoFit/>
          </a:bodyPr>
          <a:lstStyle/>
          <a:p>
            <a:pPr algn="just"/>
            <a:r>
              <a:rPr lang="en-GB" b="1" dirty="0"/>
              <a:t>School of Law organised an online lecture on ‘Elements of Constitutionalism in the Indian Constitution’ by </a:t>
            </a:r>
            <a:r>
              <a:rPr lang="en-GB" b="1" dirty="0" err="1"/>
              <a:t>Dr.</a:t>
            </a:r>
            <a:r>
              <a:rPr lang="en-GB" b="1" dirty="0"/>
              <a:t> P. </a:t>
            </a:r>
            <a:r>
              <a:rPr lang="en-GB" b="1" dirty="0" err="1"/>
              <a:t>Puneeth</a:t>
            </a:r>
            <a:r>
              <a:rPr lang="en-GB" b="1" dirty="0"/>
              <a:t>, Associate Professor, Centre for the Study of Law and Governance, Jawaharlal Nehru University, New Delhi. </a:t>
            </a:r>
            <a:r>
              <a:rPr lang="en-GB" b="1" dirty="0" err="1"/>
              <a:t>Dr.</a:t>
            </a:r>
            <a:r>
              <a:rPr lang="en-GB" b="1" dirty="0"/>
              <a:t> </a:t>
            </a:r>
            <a:r>
              <a:rPr lang="en-GB" b="1" dirty="0" err="1"/>
              <a:t>Puneeth</a:t>
            </a:r>
            <a:r>
              <a:rPr lang="en-GB" b="1" dirty="0"/>
              <a:t> insightfully explained how the Indian Constitution is an embodiment of the true spirit of Constitutionalism. </a:t>
            </a:r>
          </a:p>
          <a:p>
            <a:endParaRPr lang="en-GB" dirty="0"/>
          </a:p>
        </p:txBody>
      </p:sp>
    </p:spTree>
    <p:extLst>
      <p:ext uri="{BB962C8B-B14F-4D97-AF65-F5344CB8AC3E}">
        <p14:creationId xmlns:p14="http://schemas.microsoft.com/office/powerpoint/2010/main" val="385065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A5E0EFAC-8C7D-9FED-6C25-38E7C129C8EA}"/>
              </a:ext>
            </a:extLst>
          </p:cNvPr>
          <p:cNvGrpSpPr/>
          <p:nvPr/>
        </p:nvGrpSpPr>
        <p:grpSpPr>
          <a:xfrm>
            <a:off x="-15132" y="-58597"/>
            <a:ext cx="12207132" cy="1668591"/>
            <a:chOff x="-13776" y="-213850"/>
            <a:chExt cx="6871776" cy="1833689"/>
          </a:xfrm>
        </p:grpSpPr>
        <p:pic>
          <p:nvPicPr>
            <p:cNvPr id="5" name="Picture 4">
              <a:extLst>
                <a:ext uri="{FF2B5EF4-FFF2-40B4-BE49-F238E27FC236}">
                  <a16:creationId xmlns="" xmlns:a16="http://schemas.microsoft.com/office/drawing/2014/main" id="{276DCFBD-800C-A082-D36F-7BA415EEBC59}"/>
                </a:ext>
              </a:extLst>
            </p:cNvPr>
            <p:cNvPicPr>
              <a:picLocks noChangeAspect="1"/>
            </p:cNvPicPr>
            <p:nvPr/>
          </p:nvPicPr>
          <p:blipFill>
            <a:blip r:embed="rId3"/>
            <a:stretch>
              <a:fillRect/>
            </a:stretch>
          </p:blipFill>
          <p:spPr>
            <a:xfrm>
              <a:off x="5502044" y="-213850"/>
              <a:ext cx="1151266" cy="1173406"/>
            </a:xfrm>
            <a:prstGeom prst="rect">
              <a:avLst/>
            </a:prstGeom>
          </p:spPr>
        </p:pic>
        <p:sp>
          <p:nvSpPr>
            <p:cNvPr id="6" name="TextBox 5">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7" name="TextBox 6">
              <a:extLst>
                <a:ext uri="{FF2B5EF4-FFF2-40B4-BE49-F238E27FC236}">
                  <a16:creationId xmlns="" xmlns:a16="http://schemas.microsoft.com/office/drawing/2014/main" id="{C0E3B288-2EFD-61C0-8807-B69F95813B68}"/>
                </a:ext>
              </a:extLst>
            </p:cNvPr>
            <p:cNvSpPr txBox="1"/>
            <p:nvPr/>
          </p:nvSpPr>
          <p:spPr>
            <a:xfrm>
              <a:off x="0" y="1213964"/>
              <a:ext cx="6858000" cy="405875"/>
            </a:xfrm>
            <a:prstGeom prst="rect">
              <a:avLst/>
            </a:prstGeom>
            <a:solidFill>
              <a:schemeClr val="accent4">
                <a:lumMod val="40000"/>
                <a:lumOff val="60000"/>
              </a:schemeClr>
            </a:solidFill>
          </p:spPr>
          <p:txBody>
            <a:bodyPr wrap="square" rtlCol="0">
              <a:spAutoFit/>
            </a:bodyPr>
            <a:lstStyle/>
            <a:p>
              <a:pPr algn="ctr"/>
              <a:r>
                <a:rPr lang="en-GB" b="1" dirty="0" smtClean="0"/>
                <a:t>7.1.9</a:t>
              </a:r>
              <a:r>
                <a:rPr lang="en-GB" dirty="0" smtClean="0"/>
                <a:t> </a:t>
              </a:r>
              <a:r>
                <a:rPr lang="en-GB" b="1" dirty="0" smtClean="0"/>
                <a:t>Sensitization of students and employees of the institution to the constitutional obligations</a:t>
              </a:r>
              <a:endParaRPr lang="en-US" b="1" i="1" dirty="0"/>
            </a:p>
          </p:txBody>
        </p:sp>
        <p:sp>
          <p:nvSpPr>
            <p:cNvPr id="8" name="Rectangle 7">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4"/>
          <p:cNvSpPr>
            <a:spLocks noChangeArrowheads="1"/>
          </p:cNvSpPr>
          <p:nvPr/>
        </p:nvSpPr>
        <p:spPr bwMode="auto">
          <a:xfrm>
            <a:off x="2776728" y="1752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2" name="Group 6"/>
          <p:cNvGrpSpPr>
            <a:grpSpLocks/>
          </p:cNvGrpSpPr>
          <p:nvPr/>
        </p:nvGrpSpPr>
        <p:grpSpPr bwMode="auto">
          <a:xfrm>
            <a:off x="9340" y="1534731"/>
            <a:ext cx="7890651" cy="5323269"/>
            <a:chOff x="2996" y="8009"/>
            <a:chExt cx="6270" cy="7124"/>
          </a:xfrm>
        </p:grpSpPr>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 y="8009"/>
              <a:ext cx="6270" cy="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5175" y="11652"/>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en-GB" altLang="en-US" sz="1000" b="0" i="0" u="none" strike="noStrike" cap="none" normalizeH="0" baseline="0" dirty="0" smtClean="0">
                  <a:ln>
                    <a:noFill/>
                  </a:ln>
                  <a:solidFill>
                    <a:srgbClr val="FFFFFF"/>
                  </a:solidFill>
                  <a:effectLst/>
                  <a:latin typeface="Roboto"/>
                </a:rPr>
                <a:t>Latitude: 28.30532</a:t>
              </a:r>
              <a:endParaRPr kumimoji="0" lang="en-GB" altLang="en-US" sz="1000" b="0" i="0" u="none" strike="noStrike" cap="none" normalizeH="0" baseline="0" dirty="0" smtClean="0">
                <a:ln>
                  <a:noFill/>
                </a:ln>
                <a:solidFill>
                  <a:schemeClr val="tx1"/>
                </a:solidFill>
                <a:effectLst/>
                <a:latin typeface="Roboto"/>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000" b="0" i="0" u="none" strike="noStrike" cap="none" normalizeH="0" baseline="0" dirty="0" smtClean="0">
                  <a:ln>
                    <a:noFill/>
                  </a:ln>
                  <a:solidFill>
                    <a:srgbClr val="FFFFFF"/>
                  </a:solidFill>
                  <a:effectLst/>
                  <a:latin typeface="Roboto"/>
                </a:rPr>
                <a:t>Longitude: 77.15407</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2" name="TextBox 1"/>
          <p:cNvSpPr txBox="1"/>
          <p:nvPr/>
        </p:nvSpPr>
        <p:spPr>
          <a:xfrm>
            <a:off x="8325294" y="3338623"/>
            <a:ext cx="3689498" cy="3139321"/>
          </a:xfrm>
          <a:prstGeom prst="rect">
            <a:avLst/>
          </a:prstGeom>
          <a:noFill/>
        </p:spPr>
        <p:txBody>
          <a:bodyPr wrap="square" rtlCol="0">
            <a:spAutoFit/>
          </a:bodyPr>
          <a:lstStyle/>
          <a:p>
            <a:pPr algn="just"/>
            <a:r>
              <a:rPr lang="en-GB" b="1" dirty="0"/>
              <a:t>On July 16, 2018 Justice (</a:t>
            </a:r>
            <a:r>
              <a:rPr lang="en-GB" b="1" dirty="0" err="1"/>
              <a:t>Retd</a:t>
            </a:r>
            <a:r>
              <a:rPr lang="en-GB" b="1" dirty="0"/>
              <a:t>.) Iqbal Ahmed Ansari, Chairperson, Punjab State Human Rights Commission delivered a distinguished lecture on the topic ‘Indian Judiciary: An Arbiter of Conflicting Interests’ at the Convention Centre and emphatically talked about the role of judiciary in the promotion and protection of the ideals of the Constitution.</a:t>
            </a:r>
          </a:p>
        </p:txBody>
      </p:sp>
    </p:spTree>
    <p:extLst>
      <p:ext uri="{BB962C8B-B14F-4D97-AF65-F5344CB8AC3E}">
        <p14:creationId xmlns:p14="http://schemas.microsoft.com/office/powerpoint/2010/main" val="202086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A5E0EFAC-8C7D-9FED-6C25-38E7C129C8EA}"/>
              </a:ext>
            </a:extLst>
          </p:cNvPr>
          <p:cNvGrpSpPr/>
          <p:nvPr/>
        </p:nvGrpSpPr>
        <p:grpSpPr>
          <a:xfrm>
            <a:off x="-15131" y="-204789"/>
            <a:ext cx="12207131" cy="1574950"/>
            <a:chOff x="-13776" y="-213850"/>
            <a:chExt cx="6871776" cy="1865214"/>
          </a:xfrm>
        </p:grpSpPr>
        <p:pic>
          <p:nvPicPr>
            <p:cNvPr id="6" name="Picture 5">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7" name="TextBox 6">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8" name="TextBox 7">
              <a:extLst>
                <a:ext uri="{FF2B5EF4-FFF2-40B4-BE49-F238E27FC236}">
                  <a16:creationId xmlns="" xmlns:a16="http://schemas.microsoft.com/office/drawing/2014/main" id="{C0E3B288-2EFD-61C0-8807-B69F95813B68}"/>
                </a:ext>
              </a:extLst>
            </p:cNvPr>
            <p:cNvSpPr txBox="1"/>
            <p:nvPr/>
          </p:nvSpPr>
          <p:spPr>
            <a:xfrm>
              <a:off x="0" y="1213964"/>
              <a:ext cx="6858000" cy="437400"/>
            </a:xfrm>
            <a:prstGeom prst="rect">
              <a:avLst/>
            </a:prstGeom>
            <a:solidFill>
              <a:schemeClr val="accent4">
                <a:lumMod val="40000"/>
                <a:lumOff val="60000"/>
              </a:schemeClr>
            </a:solidFill>
          </p:spPr>
          <p:txBody>
            <a:bodyPr wrap="square" rtlCol="0">
              <a:spAutoFit/>
            </a:bodyPr>
            <a:lstStyle/>
            <a:p>
              <a:pPr algn="ctr"/>
              <a:r>
                <a:rPr lang="en-GB" b="1" dirty="0" smtClean="0"/>
                <a:t>7.1.9</a:t>
              </a:r>
              <a:r>
                <a:rPr lang="en-GB" dirty="0" smtClean="0"/>
                <a:t> </a:t>
              </a:r>
              <a:r>
                <a:rPr lang="en-GB" b="1" dirty="0" smtClean="0"/>
                <a:t>Sensitization of students and employees of the institution to the constitutional obligations</a:t>
              </a:r>
              <a:endParaRPr lang="en-US" b="1" i="1" dirty="0"/>
            </a:p>
          </p:txBody>
        </p:sp>
        <p:sp>
          <p:nvSpPr>
            <p:cNvPr id="9" name="Rectangle 8">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8"/>
          <p:cNvSpPr>
            <a:spLocks noChangeArrowheads="1"/>
          </p:cNvSpPr>
          <p:nvPr/>
        </p:nvSpPr>
        <p:spPr bwMode="auto">
          <a:xfrm>
            <a:off x="3110089" y="17441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0" name="Group 5"/>
          <p:cNvGrpSpPr>
            <a:grpSpLocks/>
          </p:cNvGrpSpPr>
          <p:nvPr/>
        </p:nvGrpSpPr>
        <p:grpSpPr bwMode="auto">
          <a:xfrm>
            <a:off x="-15130" y="1399823"/>
            <a:ext cx="7703554" cy="5355540"/>
            <a:chOff x="0" y="0"/>
            <a:chExt cx="6213" cy="7650"/>
          </a:xfrm>
        </p:grpSpPr>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13" cy="76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2135" y="3494"/>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Latitude: 28.30562</a:t>
              </a:r>
              <a:endParaRPr kumimoji="0" lang="et-EE"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Longitude: 77.15407</a:t>
              </a:r>
              <a:endParaRPr kumimoji="0" lang="et-EE"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2" name="TextBox 1"/>
          <p:cNvSpPr txBox="1"/>
          <p:nvPr/>
        </p:nvSpPr>
        <p:spPr>
          <a:xfrm>
            <a:off x="8080744" y="2977116"/>
            <a:ext cx="3987209" cy="3139321"/>
          </a:xfrm>
          <a:prstGeom prst="rect">
            <a:avLst/>
          </a:prstGeom>
          <a:noFill/>
        </p:spPr>
        <p:txBody>
          <a:bodyPr wrap="square" rtlCol="0">
            <a:spAutoFit/>
          </a:bodyPr>
          <a:lstStyle/>
          <a:p>
            <a:pPr algn="just"/>
            <a:r>
              <a:rPr lang="en-GB" b="1" dirty="0"/>
              <a:t>On December 6, 2018 Prof (</a:t>
            </a:r>
            <a:r>
              <a:rPr lang="en-GB" b="1" dirty="0" err="1"/>
              <a:t>Dr.</a:t>
            </a:r>
            <a:r>
              <a:rPr lang="en-GB" b="1" dirty="0"/>
              <a:t>) Manoj Kumar </a:t>
            </a:r>
            <a:r>
              <a:rPr lang="en-GB" b="1" dirty="0" err="1"/>
              <a:t>Jha</a:t>
            </a:r>
            <a:r>
              <a:rPr lang="en-GB" b="1" dirty="0"/>
              <a:t>, Professor of Social Work and Member of Parliament, </a:t>
            </a:r>
            <a:r>
              <a:rPr lang="en-GB" b="1" dirty="0" err="1"/>
              <a:t>Rajya</a:t>
            </a:r>
            <a:r>
              <a:rPr lang="en-GB" b="1" dirty="0"/>
              <a:t> Sabha delivered a distinguished Lecture on the topic ‘Hindustan Ki </a:t>
            </a:r>
            <a:r>
              <a:rPr lang="en-GB" b="1" dirty="0" err="1"/>
              <a:t>Awaaz</a:t>
            </a:r>
            <a:r>
              <a:rPr lang="en-GB" b="1" dirty="0"/>
              <a:t>:  Voice of India’ at the Convention Centre. Touching upon various aspects of the Constitution he forcefully highlighted how the survival democracy is intertwined with the preservation and protection of the Constitution.</a:t>
            </a:r>
          </a:p>
        </p:txBody>
      </p:sp>
    </p:spTree>
    <p:extLst>
      <p:ext uri="{BB962C8B-B14F-4D97-AF65-F5344CB8AC3E}">
        <p14:creationId xmlns:p14="http://schemas.microsoft.com/office/powerpoint/2010/main" val="374172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A5E0EFAC-8C7D-9FED-6C25-38E7C129C8EA}"/>
              </a:ext>
            </a:extLst>
          </p:cNvPr>
          <p:cNvGrpSpPr/>
          <p:nvPr/>
        </p:nvGrpSpPr>
        <p:grpSpPr>
          <a:xfrm>
            <a:off x="-15132" y="-68296"/>
            <a:ext cx="12207131" cy="1621576"/>
            <a:chOff x="-13776" y="-213850"/>
            <a:chExt cx="6871776" cy="1848928"/>
          </a:xfrm>
        </p:grpSpPr>
        <p:pic>
          <p:nvPicPr>
            <p:cNvPr id="5" name="Picture 4">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6" name="TextBox 5">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7" name="TextBox 6">
              <a:extLst>
                <a:ext uri="{FF2B5EF4-FFF2-40B4-BE49-F238E27FC236}">
                  <a16:creationId xmlns="" xmlns:a16="http://schemas.microsoft.com/office/drawing/2014/main" id="{C0E3B288-2EFD-61C0-8807-B69F95813B68}"/>
                </a:ext>
              </a:extLst>
            </p:cNvPr>
            <p:cNvSpPr txBox="1"/>
            <p:nvPr/>
          </p:nvSpPr>
          <p:spPr>
            <a:xfrm>
              <a:off x="0" y="1213964"/>
              <a:ext cx="6858000" cy="421114"/>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a:p>
          </p:txBody>
        </p:sp>
        <p:sp>
          <p:nvSpPr>
            <p:cNvPr id="8" name="Rectangle 7">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 y="1608699"/>
            <a:ext cx="7571674" cy="5249301"/>
          </a:xfrm>
          <a:prstGeom prst="rect">
            <a:avLst/>
          </a:prstGeom>
        </p:spPr>
      </p:pic>
      <p:sp>
        <p:nvSpPr>
          <p:cNvPr id="2" name="TextBox 1"/>
          <p:cNvSpPr txBox="1"/>
          <p:nvPr/>
        </p:nvSpPr>
        <p:spPr>
          <a:xfrm>
            <a:off x="7931889" y="3444949"/>
            <a:ext cx="4235638" cy="2308324"/>
          </a:xfrm>
          <a:prstGeom prst="rect">
            <a:avLst/>
          </a:prstGeom>
          <a:noFill/>
        </p:spPr>
        <p:txBody>
          <a:bodyPr wrap="square" rtlCol="0">
            <a:spAutoFit/>
          </a:bodyPr>
          <a:lstStyle/>
          <a:p>
            <a:pPr algn="just"/>
            <a:r>
              <a:rPr lang="en-GB" b="1" dirty="0"/>
              <a:t>Mr. Salman </a:t>
            </a:r>
            <a:r>
              <a:rPr lang="en-GB" b="1" dirty="0" err="1"/>
              <a:t>Khurshid</a:t>
            </a:r>
            <a:r>
              <a:rPr lang="en-GB" b="1" dirty="0"/>
              <a:t>, former Cabinet Minister and a prominent and veteran politician delivered another distinguished Lecture on the topic ‘Constitutional Morality’ at the Convention Centre on November 11, 2019. He eloquently spoke about moral and political philosophy embodied in the Constitution.</a:t>
            </a:r>
          </a:p>
        </p:txBody>
      </p:sp>
    </p:spTree>
    <p:extLst>
      <p:ext uri="{BB962C8B-B14F-4D97-AF65-F5344CB8AC3E}">
        <p14:creationId xmlns:p14="http://schemas.microsoft.com/office/powerpoint/2010/main" val="183815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12877"/>
            <a:ext cx="12207131" cy="1898122"/>
            <a:chOff x="-13776" y="-213850"/>
            <a:chExt cx="6871776" cy="2074145"/>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646331"/>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smtClean="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
          <p:cNvGrpSpPr>
            <a:grpSpLocks/>
          </p:cNvGrpSpPr>
          <p:nvPr/>
        </p:nvGrpSpPr>
        <p:grpSpPr bwMode="auto">
          <a:xfrm>
            <a:off x="106326" y="1885245"/>
            <a:ext cx="7251404" cy="4854222"/>
            <a:chOff x="1818" y="180"/>
            <a:chExt cx="8409" cy="555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 y="179"/>
              <a:ext cx="8409" cy="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4942" y="4362"/>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Latitude: 28.30562</a:t>
              </a:r>
              <a:endParaRPr kumimoji="0" lang="en-GB"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Longitude: 77.15407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9" name="TextBox 8"/>
          <p:cNvSpPr txBox="1"/>
          <p:nvPr/>
        </p:nvSpPr>
        <p:spPr>
          <a:xfrm>
            <a:off x="8208334" y="3593805"/>
            <a:ext cx="3620049" cy="2585323"/>
          </a:xfrm>
          <a:prstGeom prst="rect">
            <a:avLst/>
          </a:prstGeom>
          <a:noFill/>
        </p:spPr>
        <p:txBody>
          <a:bodyPr wrap="square" rtlCol="0">
            <a:spAutoFit/>
          </a:bodyPr>
          <a:lstStyle/>
          <a:p>
            <a:pPr algn="just"/>
            <a:r>
              <a:rPr lang="en-GB" b="1" dirty="0"/>
              <a:t>An interactive session was held on the significance of Article 39A of the Constitution at the School of Law on 16</a:t>
            </a:r>
            <a:r>
              <a:rPr lang="en-GB" b="1" baseline="30000" dirty="0"/>
              <a:t>th</a:t>
            </a:r>
            <a:r>
              <a:rPr lang="en-GB" b="1" dirty="0"/>
              <a:t> December, 2021. Mr. </a:t>
            </a:r>
            <a:r>
              <a:rPr lang="en-GB" b="1" dirty="0" err="1"/>
              <a:t>Puneet</a:t>
            </a:r>
            <a:r>
              <a:rPr lang="en-GB" b="1" dirty="0"/>
              <a:t> Kumar Vohra who is an empanelled Advocate at Delhi State Legal Services Authority spoke about the responsibility of lawyers to provide legal aid to the poor and the needy.</a:t>
            </a:r>
          </a:p>
        </p:txBody>
      </p:sp>
    </p:spTree>
    <p:extLst>
      <p:ext uri="{BB962C8B-B14F-4D97-AF65-F5344CB8AC3E}">
        <p14:creationId xmlns:p14="http://schemas.microsoft.com/office/powerpoint/2010/main" val="365145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12879"/>
            <a:ext cx="12207131" cy="1898123"/>
            <a:chOff x="-13776" y="-213850"/>
            <a:chExt cx="6871776" cy="2203260"/>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3"/>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3"/>
              <a:ext cx="6858000" cy="775447"/>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smtClean="0"/>
            </a:p>
            <a:p>
              <a:pPr algn="ct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4"/>
          <p:cNvSpPr>
            <a:spLocks noChangeArrowheads="1"/>
          </p:cNvSpPr>
          <p:nvPr/>
        </p:nvSpPr>
        <p:spPr bwMode="auto">
          <a:xfrm>
            <a:off x="3426178" y="18852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8" name="Group 1"/>
          <p:cNvGrpSpPr>
            <a:grpSpLocks/>
          </p:cNvGrpSpPr>
          <p:nvPr/>
        </p:nvGrpSpPr>
        <p:grpSpPr bwMode="auto">
          <a:xfrm>
            <a:off x="297713" y="1761065"/>
            <a:ext cx="7262036" cy="5426543"/>
            <a:chOff x="0" y="0"/>
            <a:chExt cx="4143" cy="7689"/>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51" cy="768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1788" y="4614"/>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Latitude: 28.30562</a:t>
              </a:r>
              <a:endParaRPr kumimoji="0" lang="et-EE"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Longitude: 77.15407</a:t>
              </a:r>
              <a:endParaRPr kumimoji="0" lang="et-EE"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10" name="TextBox 9"/>
          <p:cNvSpPr txBox="1"/>
          <p:nvPr/>
        </p:nvSpPr>
        <p:spPr>
          <a:xfrm>
            <a:off x="8590844" y="3578578"/>
            <a:ext cx="3093156" cy="3139321"/>
          </a:xfrm>
          <a:prstGeom prst="rect">
            <a:avLst/>
          </a:prstGeom>
          <a:noFill/>
        </p:spPr>
        <p:txBody>
          <a:bodyPr wrap="square" rtlCol="0">
            <a:spAutoFit/>
          </a:bodyPr>
          <a:lstStyle/>
          <a:p>
            <a:pPr algn="just"/>
            <a:r>
              <a:rPr lang="en-GB" b="1" dirty="0"/>
              <a:t>School of Law, </a:t>
            </a:r>
            <a:r>
              <a:rPr lang="en-GB" b="1" dirty="0" err="1"/>
              <a:t>Jamia</a:t>
            </a:r>
            <a:r>
              <a:rPr lang="en-GB" b="1" dirty="0"/>
              <a:t> </a:t>
            </a:r>
            <a:r>
              <a:rPr lang="en-GB" b="1" dirty="0" err="1"/>
              <a:t>Hamdard</a:t>
            </a:r>
            <a:r>
              <a:rPr lang="en-GB" b="1" dirty="0"/>
              <a:t> in collaboration with Delhi Legal Aid Services Authority (South) has established the Legal Services Clinic at Ground Floor, Central Library Building, </a:t>
            </a:r>
            <a:r>
              <a:rPr lang="en-GB" b="1" dirty="0" err="1"/>
              <a:t>Jamia</a:t>
            </a:r>
            <a:r>
              <a:rPr lang="en-GB" b="1" dirty="0"/>
              <a:t> </a:t>
            </a:r>
            <a:r>
              <a:rPr lang="en-GB" b="1" dirty="0" err="1"/>
              <a:t>Hamdard</a:t>
            </a:r>
            <a:r>
              <a:rPr lang="en-GB" b="1" dirty="0"/>
              <a:t> where practising lawyers visit to provide free legal assistance to the poor and underprivileged. </a:t>
            </a:r>
          </a:p>
        </p:txBody>
      </p:sp>
    </p:spTree>
    <p:extLst>
      <p:ext uri="{BB962C8B-B14F-4D97-AF65-F5344CB8AC3E}">
        <p14:creationId xmlns:p14="http://schemas.microsoft.com/office/powerpoint/2010/main" val="428402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0" y="-61080"/>
            <a:ext cx="12192000" cy="1822148"/>
            <a:chOff x="-13776" y="-213850"/>
            <a:chExt cx="6871776" cy="2128684"/>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700870"/>
            </a:xfrm>
            <a:prstGeom prst="rect">
              <a:avLst/>
            </a:prstGeom>
            <a:solidFill>
              <a:schemeClr val="accent4">
                <a:lumMod val="40000"/>
                <a:lumOff val="60000"/>
              </a:schemeClr>
            </a:solidFill>
          </p:spPr>
          <p:txBody>
            <a:bodyPr wrap="square" rtlCol="0">
              <a:spAutoFit/>
            </a:bodyPr>
            <a:lstStyle/>
            <a:p>
              <a:pPr algn="ctr"/>
              <a:r>
                <a:rPr lang="en-GB" b="1" dirty="0" smtClean="0"/>
                <a:t>7.1.9</a:t>
              </a:r>
              <a:r>
                <a:rPr lang="en-GB" dirty="0" smtClean="0"/>
                <a:t> </a:t>
              </a:r>
              <a:r>
                <a:rPr lang="en-GB" b="1" dirty="0" smtClean="0"/>
                <a:t>Sensitization of students and employees of the institution to the constitutional 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4"/>
          <p:cNvSpPr>
            <a:spLocks noChangeArrowheads="1"/>
          </p:cNvSpPr>
          <p:nvPr/>
        </p:nvSpPr>
        <p:spPr bwMode="auto">
          <a:xfrm>
            <a:off x="220134" y="17610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8" name="Group 1"/>
          <p:cNvGrpSpPr>
            <a:grpSpLocks/>
          </p:cNvGrpSpPr>
          <p:nvPr/>
        </p:nvGrpSpPr>
        <p:grpSpPr bwMode="auto">
          <a:xfrm>
            <a:off x="2127956" y="1761068"/>
            <a:ext cx="6620934" cy="4772025"/>
            <a:chOff x="0" y="0"/>
            <a:chExt cx="6825" cy="7515"/>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25" cy="751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2238" y="3258"/>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Latitude: 28.31241</a:t>
              </a:r>
              <a:endParaRPr kumimoji="0" lang="et-EE"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Longitude: 77.15116</a:t>
              </a:r>
              <a:endParaRPr kumimoji="0" lang="et-EE"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10" name="TextBox 9"/>
          <p:cNvSpPr txBox="1"/>
          <p:nvPr/>
        </p:nvSpPr>
        <p:spPr>
          <a:xfrm>
            <a:off x="9031112" y="3420533"/>
            <a:ext cx="2878666" cy="2585323"/>
          </a:xfrm>
          <a:prstGeom prst="rect">
            <a:avLst/>
          </a:prstGeom>
          <a:noFill/>
        </p:spPr>
        <p:txBody>
          <a:bodyPr wrap="square" rtlCol="0">
            <a:spAutoFit/>
          </a:bodyPr>
          <a:lstStyle/>
          <a:p>
            <a:pPr algn="just"/>
            <a:r>
              <a:rPr lang="en-GB" b="1" dirty="0"/>
              <a:t>A Legal Awareness Drive on </a:t>
            </a:r>
            <a:r>
              <a:rPr lang="en-IN" b="1" dirty="0"/>
              <a:t>Protection of Women from Domestic Violence in collaboration with </a:t>
            </a:r>
            <a:r>
              <a:rPr lang="en-IN" b="1" dirty="0" err="1"/>
              <a:t>Mahila</a:t>
            </a:r>
            <a:r>
              <a:rPr lang="en-IN" b="1" dirty="0"/>
              <a:t> Panchayat (</a:t>
            </a:r>
            <a:r>
              <a:rPr lang="en-IN" b="1" dirty="0" err="1"/>
              <a:t>Dakshinpuri</a:t>
            </a:r>
            <a:r>
              <a:rPr lang="en-IN" b="1" dirty="0"/>
              <a:t>) was organised by School of Law on 18</a:t>
            </a:r>
            <a:r>
              <a:rPr lang="en-IN" b="1" baseline="30000" dirty="0"/>
              <a:t>th</a:t>
            </a:r>
            <a:r>
              <a:rPr lang="en-IN" b="1" dirty="0"/>
              <a:t> February </a:t>
            </a:r>
            <a:r>
              <a:rPr lang="en-IN" b="1" dirty="0" smtClean="0"/>
              <a:t>in the vicinity of </a:t>
            </a:r>
            <a:r>
              <a:rPr lang="en-IN" b="1" dirty="0" err="1" smtClean="0"/>
              <a:t>Jamia</a:t>
            </a:r>
            <a:r>
              <a:rPr lang="en-IN" b="1" dirty="0" smtClean="0"/>
              <a:t> </a:t>
            </a:r>
            <a:r>
              <a:rPr lang="en-IN" b="1" dirty="0" err="1" smtClean="0"/>
              <a:t>Hamdard</a:t>
            </a:r>
            <a:r>
              <a:rPr lang="en-IN" b="1" dirty="0" smtClean="0"/>
              <a:t>, New Delhi.</a:t>
            </a:r>
            <a:endParaRPr lang="en-GB" b="1" i="1" dirty="0"/>
          </a:p>
        </p:txBody>
      </p:sp>
    </p:spTree>
    <p:extLst>
      <p:ext uri="{BB962C8B-B14F-4D97-AF65-F5344CB8AC3E}">
        <p14:creationId xmlns:p14="http://schemas.microsoft.com/office/powerpoint/2010/main" val="82387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68296"/>
            <a:ext cx="12207131" cy="1621576"/>
            <a:chOff x="-13776" y="-213850"/>
            <a:chExt cx="6871776" cy="1848928"/>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421114"/>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
          <p:cNvGrpSpPr>
            <a:grpSpLocks/>
          </p:cNvGrpSpPr>
          <p:nvPr/>
        </p:nvGrpSpPr>
        <p:grpSpPr bwMode="auto">
          <a:xfrm>
            <a:off x="121082" y="1553279"/>
            <a:ext cx="7110991" cy="5170794"/>
            <a:chOff x="1863" y="10544"/>
            <a:chExt cx="9150" cy="430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 y="10543"/>
              <a:ext cx="9150" cy="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5295" y="10864"/>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Latitude: 28.31241</a:t>
              </a:r>
              <a:endParaRPr kumimoji="0" lang="en-GB" altLang="en-US" sz="1000" b="0" i="0" u="none" strike="noStrike" cap="none" normalizeH="0" baseline="0" smtClean="0">
                <a:ln>
                  <a:noFill/>
                </a:ln>
                <a:solidFill>
                  <a:schemeClr val="tx1"/>
                </a:solidFill>
                <a:effectLst/>
                <a:latin typeface="Roboto"/>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000" b="0" i="0" u="none" strike="noStrike" cap="none" normalizeH="0" baseline="0" smtClean="0">
                  <a:ln>
                    <a:noFill/>
                  </a:ln>
                  <a:solidFill>
                    <a:srgbClr val="FFFFFF"/>
                  </a:solidFill>
                  <a:effectLst/>
                  <a:latin typeface="Roboto"/>
                </a:rPr>
                <a:t>Longitude: 77.15116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9" name="TextBox 8"/>
          <p:cNvSpPr txBox="1"/>
          <p:nvPr/>
        </p:nvSpPr>
        <p:spPr>
          <a:xfrm>
            <a:off x="7527851" y="3223491"/>
            <a:ext cx="3888294" cy="1477328"/>
          </a:xfrm>
          <a:prstGeom prst="rect">
            <a:avLst/>
          </a:prstGeom>
          <a:noFill/>
        </p:spPr>
        <p:txBody>
          <a:bodyPr wrap="square" rtlCol="0">
            <a:spAutoFit/>
          </a:bodyPr>
          <a:lstStyle/>
          <a:p>
            <a:pPr algn="just"/>
            <a:r>
              <a:rPr lang="en-IN" b="1" dirty="0" smtClean="0"/>
              <a:t>A Social </a:t>
            </a:r>
            <a:r>
              <a:rPr lang="en-IN" b="1" dirty="0"/>
              <a:t>Outreach Programme was organised by School of Law on protection of children from sexual violence 9</a:t>
            </a:r>
            <a:r>
              <a:rPr lang="en-IN" b="1" baseline="30000" dirty="0"/>
              <a:t>th</a:t>
            </a:r>
            <a:r>
              <a:rPr lang="en-IN" b="1" dirty="0"/>
              <a:t> March, 2022 in the vicinity of </a:t>
            </a:r>
            <a:r>
              <a:rPr lang="en-IN" b="1" dirty="0" err="1"/>
              <a:t>Jamia</a:t>
            </a:r>
            <a:r>
              <a:rPr lang="en-IN" b="1" dirty="0"/>
              <a:t> </a:t>
            </a:r>
            <a:r>
              <a:rPr lang="en-IN" b="1" dirty="0" err="1"/>
              <a:t>Hamdard</a:t>
            </a:r>
            <a:r>
              <a:rPr lang="en-IN" b="1" dirty="0"/>
              <a:t>, New Delhi.</a:t>
            </a:r>
            <a:endParaRPr lang="en-GB" i="1" dirty="0"/>
          </a:p>
        </p:txBody>
      </p:sp>
    </p:spTree>
    <p:extLst>
      <p:ext uri="{BB962C8B-B14F-4D97-AF65-F5344CB8AC3E}">
        <p14:creationId xmlns:p14="http://schemas.microsoft.com/office/powerpoint/2010/main" val="94489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5E0EFAC-8C7D-9FED-6C25-38E7C129C8EA}"/>
              </a:ext>
            </a:extLst>
          </p:cNvPr>
          <p:cNvGrpSpPr/>
          <p:nvPr/>
        </p:nvGrpSpPr>
        <p:grpSpPr>
          <a:xfrm>
            <a:off x="-15132" y="-68296"/>
            <a:ext cx="12207131" cy="1621576"/>
            <a:chOff x="-13776" y="-213850"/>
            <a:chExt cx="6871776" cy="1848928"/>
          </a:xfrm>
        </p:grpSpPr>
        <p:pic>
          <p:nvPicPr>
            <p:cNvPr id="3" name="Picture 2">
              <a:extLst>
                <a:ext uri="{FF2B5EF4-FFF2-40B4-BE49-F238E27FC236}">
                  <a16:creationId xmlns="" xmlns:a16="http://schemas.microsoft.com/office/drawing/2014/main" id="{276DCFBD-800C-A082-D36F-7BA415EEBC59}"/>
                </a:ext>
              </a:extLst>
            </p:cNvPr>
            <p:cNvPicPr>
              <a:picLocks noChangeAspect="1"/>
            </p:cNvPicPr>
            <p:nvPr/>
          </p:nvPicPr>
          <p:blipFill>
            <a:blip r:embed="rId2"/>
            <a:stretch>
              <a:fillRect/>
            </a:stretch>
          </p:blipFill>
          <p:spPr>
            <a:xfrm>
              <a:off x="5502044" y="-213850"/>
              <a:ext cx="1151266" cy="1173406"/>
            </a:xfrm>
            <a:prstGeom prst="rect">
              <a:avLst/>
            </a:prstGeom>
          </p:spPr>
        </p:pic>
        <p:sp>
          <p:nvSpPr>
            <p:cNvPr id="4" name="TextBox 3">
              <a:extLst>
                <a:ext uri="{FF2B5EF4-FFF2-40B4-BE49-F238E27FC236}">
                  <a16:creationId xmlns="" xmlns:a16="http://schemas.microsoft.com/office/drawing/2014/main" id="{B2B12DCA-DF5D-951B-6EA6-FE85E1C96D40}"/>
                </a:ext>
              </a:extLst>
            </p:cNvPr>
            <p:cNvSpPr txBox="1"/>
            <p:nvPr/>
          </p:nvSpPr>
          <p:spPr>
            <a:xfrm>
              <a:off x="0" y="-95353"/>
              <a:ext cx="6844224" cy="1015663"/>
            </a:xfrm>
            <a:prstGeom prst="rect">
              <a:avLst/>
            </a:prstGeom>
            <a:noFill/>
          </p:spPr>
          <p:txBody>
            <a:bodyPr wrap="square" rtlCol="0">
              <a:spAutoFit/>
            </a:bodyPr>
            <a:lstStyle/>
            <a:p>
              <a:pPr algn="ctr"/>
              <a:r>
                <a:rPr lang="en-US" sz="2800" b="1" dirty="0">
                  <a:solidFill>
                    <a:srgbClr val="C00000"/>
                  </a:solidFill>
                </a:rPr>
                <a:t>JAMIA HAMDARD</a:t>
              </a:r>
            </a:p>
            <a:p>
              <a:pPr algn="ctr"/>
              <a:r>
                <a:rPr lang="en-US" sz="1600" b="1" dirty="0"/>
                <a:t>(Deemed to be University)</a:t>
              </a:r>
            </a:p>
            <a:p>
              <a:pPr algn="ctr"/>
              <a:r>
                <a:rPr lang="en-US" sz="1600" b="1" dirty="0"/>
                <a:t>Hamdard Nagar, New Delhi-110062</a:t>
              </a:r>
            </a:p>
          </p:txBody>
        </p:sp>
        <p:sp>
          <p:nvSpPr>
            <p:cNvPr id="5" name="TextBox 4">
              <a:extLst>
                <a:ext uri="{FF2B5EF4-FFF2-40B4-BE49-F238E27FC236}">
                  <a16:creationId xmlns="" xmlns:a16="http://schemas.microsoft.com/office/drawing/2014/main" id="{C0E3B288-2EFD-61C0-8807-B69F95813B68}"/>
                </a:ext>
              </a:extLst>
            </p:cNvPr>
            <p:cNvSpPr txBox="1"/>
            <p:nvPr/>
          </p:nvSpPr>
          <p:spPr>
            <a:xfrm>
              <a:off x="0" y="1213964"/>
              <a:ext cx="6858000" cy="421114"/>
            </a:xfrm>
            <a:prstGeom prst="rect">
              <a:avLst/>
            </a:prstGeom>
            <a:solidFill>
              <a:schemeClr val="accent4">
                <a:lumMod val="40000"/>
                <a:lumOff val="60000"/>
              </a:schemeClr>
            </a:solidFill>
          </p:spPr>
          <p:txBody>
            <a:bodyPr wrap="square" rtlCol="0">
              <a:spAutoFit/>
            </a:bodyPr>
            <a:lstStyle/>
            <a:p>
              <a:pPr algn="ctr"/>
              <a:r>
                <a:rPr lang="en-US" b="1" i="1" dirty="0" smtClean="0"/>
                <a:t>7.1.9.</a:t>
              </a:r>
              <a:r>
                <a:rPr lang="en-GB" b="1" dirty="0" smtClean="0"/>
                <a:t> Sensitization of students and employees of the institution to the constitutional obligations</a:t>
              </a:r>
              <a:endParaRPr lang="en-US" b="1" i="1" dirty="0"/>
            </a:p>
          </p:txBody>
        </p:sp>
        <p:sp>
          <p:nvSpPr>
            <p:cNvPr id="6" name="Rectangle 5">
              <a:extLst>
                <a:ext uri="{FF2B5EF4-FFF2-40B4-BE49-F238E27FC236}">
                  <a16:creationId xmlns="" xmlns:a16="http://schemas.microsoft.com/office/drawing/2014/main" id="{498D8BF4-58CE-D752-592C-7E481F058CC6}"/>
                </a:ext>
              </a:extLst>
            </p:cNvPr>
            <p:cNvSpPr/>
            <p:nvPr/>
          </p:nvSpPr>
          <p:spPr>
            <a:xfrm>
              <a:off x="-13776" y="1005768"/>
              <a:ext cx="6858000" cy="6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4"/>
          <p:cNvSpPr>
            <a:spLocks noChangeArrowheads="1"/>
          </p:cNvSpPr>
          <p:nvPr/>
        </p:nvSpPr>
        <p:spPr bwMode="auto">
          <a:xfrm>
            <a:off x="272473" y="1565283"/>
            <a:ext cx="1945386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pSp>
        <p:nvGrpSpPr>
          <p:cNvPr id="8" name="Group 1"/>
          <p:cNvGrpSpPr>
            <a:grpSpLocks/>
          </p:cNvGrpSpPr>
          <p:nvPr/>
        </p:nvGrpSpPr>
        <p:grpSpPr bwMode="auto">
          <a:xfrm>
            <a:off x="272472" y="1565283"/>
            <a:ext cx="7910946" cy="5121844"/>
            <a:chOff x="0" y="0"/>
            <a:chExt cx="6649" cy="746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49" cy="74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2123" y="3736"/>
              <a:ext cx="2355" cy="660"/>
            </a:xfrm>
            <a:prstGeom prst="rect">
              <a:avLst/>
            </a:prstGeom>
            <a:solidFill>
              <a:srgbClr val="000000">
                <a:alpha val="6470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Latitude: 28.31241</a:t>
              </a:r>
              <a:endParaRPr kumimoji="0" lang="et-EE"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n-US" sz="1000" b="0" i="0" u="none" strike="noStrike" cap="none" normalizeH="0" baseline="0" smtClean="0">
                  <a:ln>
                    <a:noFill/>
                  </a:ln>
                  <a:solidFill>
                    <a:srgbClr val="FFFFFF"/>
                  </a:solidFill>
                  <a:effectLst/>
                  <a:latin typeface="Roboto"/>
                  <a:ea typeface="Times New Roman" panose="02020603050405020304" pitchFamily="18" charset="0"/>
                </a:rPr>
                <a:t>Longitude: 77.15116</a:t>
              </a:r>
              <a:endParaRPr kumimoji="0" lang="et-EE"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12" name="TextBox 11"/>
          <p:cNvSpPr txBox="1"/>
          <p:nvPr/>
        </p:nvSpPr>
        <p:spPr>
          <a:xfrm>
            <a:off x="8769927" y="3329709"/>
            <a:ext cx="3058457" cy="1754326"/>
          </a:xfrm>
          <a:prstGeom prst="rect">
            <a:avLst/>
          </a:prstGeom>
          <a:noFill/>
        </p:spPr>
        <p:txBody>
          <a:bodyPr wrap="square" rtlCol="0">
            <a:spAutoFit/>
          </a:bodyPr>
          <a:lstStyle/>
          <a:p>
            <a:pPr algn="just"/>
            <a:r>
              <a:rPr lang="en-IN" b="1" dirty="0"/>
              <a:t>A social outreach Programme was organised by School of Law on domestic violence  on 16</a:t>
            </a:r>
            <a:r>
              <a:rPr lang="en-IN" b="1" baseline="30000" dirty="0"/>
              <a:t>th</a:t>
            </a:r>
            <a:r>
              <a:rPr lang="en-IN" b="1" dirty="0"/>
              <a:t> March, 2022 in the vicinity of </a:t>
            </a:r>
            <a:r>
              <a:rPr lang="en-IN" b="1" dirty="0" err="1"/>
              <a:t>Jamia</a:t>
            </a:r>
            <a:r>
              <a:rPr lang="en-IN" b="1" dirty="0"/>
              <a:t> </a:t>
            </a:r>
            <a:r>
              <a:rPr lang="en-IN" b="1" dirty="0" err="1"/>
              <a:t>Hamdard</a:t>
            </a:r>
            <a:r>
              <a:rPr lang="en-IN" b="1" dirty="0"/>
              <a:t>, New Delhi.</a:t>
            </a:r>
            <a:endParaRPr lang="en-GB" b="1" i="1" dirty="0"/>
          </a:p>
        </p:txBody>
      </p:sp>
    </p:spTree>
    <p:extLst>
      <p:ext uri="{BB962C8B-B14F-4D97-AF65-F5344CB8AC3E}">
        <p14:creationId xmlns:p14="http://schemas.microsoft.com/office/powerpoint/2010/main" val="1579929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1244</Words>
  <Application>Microsoft Office PowerPoint</Application>
  <PresentationFormat>Widescreen</PresentationFormat>
  <Paragraphs>117</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N. Ahemad</cp:lastModifiedBy>
  <cp:revision>30</cp:revision>
  <dcterms:created xsi:type="dcterms:W3CDTF">2022-09-14T15:28:55Z</dcterms:created>
  <dcterms:modified xsi:type="dcterms:W3CDTF">2022-09-15T05:25:29Z</dcterms:modified>
</cp:coreProperties>
</file>