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73" r:id="rId2"/>
    <p:sldId id="274" r:id="rId3"/>
    <p:sldId id="275" r:id="rId4"/>
    <p:sldId id="278" r:id="rId5"/>
    <p:sldId id="279" r:id="rId6"/>
    <p:sldId id="287" r:id="rId7"/>
    <p:sldId id="286" r:id="rId8"/>
    <p:sldId id="280" r:id="rId9"/>
    <p:sldId id="281" r:id="rId10"/>
    <p:sldId id="282" r:id="rId11"/>
    <p:sldId id="285" r:id="rId12"/>
    <p:sldId id="284" r:id="rId13"/>
    <p:sldId id="290" r:id="rId14"/>
    <p:sldId id="289" r:id="rId15"/>
    <p:sldId id="288" r:id="rId16"/>
    <p:sldId id="292" r:id="rId17"/>
    <p:sldId id="293" r:id="rId18"/>
  </p:sldIdLst>
  <p:sldSz cx="6858000" cy="9144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1"/>
    <p:restoredTop sz="96928"/>
  </p:normalViewPr>
  <p:slideViewPr>
    <p:cSldViewPr snapToGrid="0" showGuides="1">
      <p:cViewPr varScale="1">
        <p:scale>
          <a:sx n="67" d="100"/>
          <a:sy n="67" d="100"/>
        </p:scale>
        <p:origin x="2448" y="62"/>
      </p:cViewPr>
      <p:guideLst>
        <p:guide orient="horz" pos="272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CD7D6-B9F9-8048-9BC1-896E2D5C637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A5C97-6523-FD48-B21E-66F4F966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2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5C97-6523-FD48-B21E-66F4F96685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4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7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1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0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1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0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jamiahamdard.edu/naac/criteria-7/7.1.8/Geotagged%20pics%20JPEG.zip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42B736-5902-52B2-4C1E-1520409CF0F0}"/>
              </a:ext>
            </a:extLst>
          </p:cNvPr>
          <p:cNvSpPr txBox="1"/>
          <p:nvPr/>
        </p:nvSpPr>
        <p:spPr>
          <a:xfrm>
            <a:off x="806898" y="7648970"/>
            <a:ext cx="526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30TH MARCH 2017: JAMIA HAMDARD INITIATED SPIC MACAY CHAPTER AT HAMDARD CONVENTION CENTRE</a:t>
            </a:r>
            <a:endParaRPr lang="en-IN" b="1" dirty="0"/>
          </a:p>
          <a:p>
            <a:pPr algn="ctr"/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32D366E-9F19-33D9-C464-817F249756EC}"/>
              </a:ext>
            </a:extLst>
          </p:cNvPr>
          <p:cNvGrpSpPr>
            <a:grpSpLocks/>
          </p:cNvGrpSpPr>
          <p:nvPr/>
        </p:nvGrpSpPr>
        <p:grpSpPr bwMode="auto">
          <a:xfrm>
            <a:off x="5044" y="3632937"/>
            <a:ext cx="6873131" cy="3940214"/>
            <a:chOff x="1371" y="1228"/>
            <a:chExt cx="9180" cy="45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09911DF-BE4F-511E-3D46-931F44A5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4266"/>
              <a:ext cx="4200" cy="109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3A564EB-9559-1E08-0DEB-C16D742F8AF8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" y="1228"/>
              <a:ext cx="9180" cy="4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55">
              <a:extLst>
                <a:ext uri="{FF2B5EF4-FFF2-40B4-BE49-F238E27FC236}">
                  <a16:creationId xmlns:a16="http://schemas.microsoft.com/office/drawing/2014/main" xmlns="" id="{5DBD28B1-69E0-07A3-E055-2C6B6746BB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6" y="4392"/>
              <a:ext cx="3675" cy="1050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31775">
                <a:spcBef>
                  <a:spcPts val="71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28.30590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231775">
                <a:spcBef>
                  <a:spcPts val="2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77.15821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94410" y="2545191"/>
            <a:ext cx="378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GeoTag Pictures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9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C95B9D-E329-B672-912E-B564B7124D20}"/>
              </a:ext>
            </a:extLst>
          </p:cNvPr>
          <p:cNvSpPr txBox="1"/>
          <p:nvPr/>
        </p:nvSpPr>
        <p:spPr>
          <a:xfrm>
            <a:off x="359038" y="7361079"/>
            <a:ext cx="61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OCTOBER 2, 2021: GANDHI JAYANTI CELEBRATION</a:t>
            </a:r>
            <a:endParaRPr lang="en-IN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588BD9D-53BB-5B44-2842-5CD3789F2C77}"/>
              </a:ext>
            </a:extLst>
          </p:cNvPr>
          <p:cNvGrpSpPr>
            <a:grpSpLocks/>
          </p:cNvGrpSpPr>
          <p:nvPr/>
        </p:nvGrpSpPr>
        <p:grpSpPr bwMode="auto">
          <a:xfrm>
            <a:off x="15865" y="2712202"/>
            <a:ext cx="6873131" cy="3862447"/>
            <a:chOff x="654" y="572"/>
            <a:chExt cx="10935" cy="54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1127C40-31D1-97C1-3AFF-40C47EF187E8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" y="572"/>
              <a:ext cx="10935" cy="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xmlns="" id="{23F344E7-BAF7-7541-8946-16C2F67F99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84" y="4756"/>
              <a:ext cx="3675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73380">
                <a:spcBef>
                  <a:spcPts val="103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28.31252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373380">
                <a:spcBef>
                  <a:spcPts val="290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77.15885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48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C95B9D-E329-B672-912E-B564B7124D20}"/>
              </a:ext>
            </a:extLst>
          </p:cNvPr>
          <p:cNvSpPr txBox="1"/>
          <p:nvPr/>
        </p:nvSpPr>
        <p:spPr>
          <a:xfrm>
            <a:off x="359038" y="7361079"/>
            <a:ext cx="61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EID AND HOLI MILAN</a:t>
            </a:r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7332E7D-E4CA-5ED7-A668-FBA45142D3FB}"/>
              </a:ext>
            </a:extLst>
          </p:cNvPr>
          <p:cNvGrpSpPr>
            <a:grpSpLocks/>
          </p:cNvGrpSpPr>
          <p:nvPr/>
        </p:nvGrpSpPr>
        <p:grpSpPr bwMode="auto">
          <a:xfrm>
            <a:off x="0" y="2828925"/>
            <a:ext cx="6842869" cy="4123708"/>
            <a:chOff x="1532" y="2326"/>
            <a:chExt cx="9180" cy="54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C20A211-92ED-5C4E-F13A-BD2A1672C18D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326"/>
              <a:ext cx="9180" cy="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xmlns="" id="{5B6CA27C-85D7-52AE-EB6F-C33AA99F02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6" y="6648"/>
              <a:ext cx="2745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31140">
                <a:spcBef>
                  <a:spcPts val="7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28.30592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231140">
                <a:spcBef>
                  <a:spcPts val="290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77.15104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33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C95B9D-E329-B672-912E-B564B7124D20}"/>
              </a:ext>
            </a:extLst>
          </p:cNvPr>
          <p:cNvSpPr txBox="1"/>
          <p:nvPr/>
        </p:nvSpPr>
        <p:spPr>
          <a:xfrm>
            <a:off x="359038" y="7361079"/>
            <a:ext cx="61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NOVEMBER 15, 2018: NOBLE PRIZE SYMPOSIUM</a:t>
            </a:r>
            <a:endParaRPr lang="en-IN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F60128-DC7D-46C7-6B9B-9005A8764CEE}"/>
              </a:ext>
            </a:extLst>
          </p:cNvPr>
          <p:cNvGrpSpPr>
            <a:grpSpLocks/>
          </p:cNvGrpSpPr>
          <p:nvPr/>
        </p:nvGrpSpPr>
        <p:grpSpPr bwMode="auto">
          <a:xfrm>
            <a:off x="0" y="2572719"/>
            <a:ext cx="6842869" cy="4215539"/>
            <a:chOff x="0" y="0"/>
            <a:chExt cx="8295" cy="55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F056067-AF15-B6CA-EBFC-9932689ACAC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295" cy="5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8">
              <a:extLst>
                <a:ext uri="{FF2B5EF4-FFF2-40B4-BE49-F238E27FC236}">
                  <a16:creationId xmlns:a16="http://schemas.microsoft.com/office/drawing/2014/main" xmlns="" id="{869D8A9E-3074-DA2B-6F4E-5E4249CFE4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84" y="4163"/>
              <a:ext cx="2925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32410">
                <a:spcBef>
                  <a:spcPts val="95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28.30592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232410">
                <a:spcBef>
                  <a:spcPts val="2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77.15104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94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21A5ECC-87FD-52F7-FB6D-6A197192E0DE}"/>
              </a:ext>
            </a:extLst>
          </p:cNvPr>
          <p:cNvGrpSpPr>
            <a:grpSpLocks/>
          </p:cNvGrpSpPr>
          <p:nvPr/>
        </p:nvGrpSpPr>
        <p:grpSpPr bwMode="auto">
          <a:xfrm>
            <a:off x="0" y="2625318"/>
            <a:ext cx="6842869" cy="4032847"/>
            <a:chOff x="1532" y="-6009"/>
            <a:chExt cx="9180" cy="55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3FD6960-CB75-5E00-F158-82A8740058C7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-6009"/>
              <a:ext cx="9180" cy="5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>
              <a:extLst>
                <a:ext uri="{FF2B5EF4-FFF2-40B4-BE49-F238E27FC236}">
                  <a16:creationId xmlns:a16="http://schemas.microsoft.com/office/drawing/2014/main" xmlns="" id="{69B97F66-29DE-EBBC-2A52-0A29FB0398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38" y="-1655"/>
              <a:ext cx="3150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13690">
                <a:spcBef>
                  <a:spcPts val="95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28.30592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313690">
                <a:spcBef>
                  <a:spcPts val="2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77.15104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5426CB-DC2C-7E0B-53AE-42206E6114BD}"/>
              </a:ext>
            </a:extLst>
          </p:cNvPr>
          <p:cNvSpPr txBox="1"/>
          <p:nvPr/>
        </p:nvSpPr>
        <p:spPr>
          <a:xfrm>
            <a:off x="359038" y="7361079"/>
            <a:ext cx="61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NOVEMBER 15, 2018: NOBLE PRIZE SYMPOSIUM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43296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6FA1F74-61FD-E899-0995-B35D54B861AD}"/>
              </a:ext>
            </a:extLst>
          </p:cNvPr>
          <p:cNvGrpSpPr>
            <a:grpSpLocks/>
          </p:cNvGrpSpPr>
          <p:nvPr/>
        </p:nvGrpSpPr>
        <p:grpSpPr bwMode="auto">
          <a:xfrm>
            <a:off x="0" y="2665708"/>
            <a:ext cx="6857999" cy="3908942"/>
            <a:chOff x="1532" y="-5833"/>
            <a:chExt cx="9180" cy="52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025D881-2AFE-C528-32BB-600746624DF5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-5833"/>
              <a:ext cx="9180" cy="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xmlns="" id="{5C06C04D-6FE9-C8E5-FF30-6A72E1A7E5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70" y="-1935"/>
              <a:ext cx="3000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65430">
                <a:spcBef>
                  <a:spcPts val="95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28.30592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265430">
                <a:spcBef>
                  <a:spcPts val="2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77.15104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C1EEA6-C9FC-35EE-E2A4-A673A584C704}"/>
              </a:ext>
            </a:extLst>
          </p:cNvPr>
          <p:cNvSpPr txBox="1"/>
          <p:nvPr/>
        </p:nvSpPr>
        <p:spPr>
          <a:xfrm>
            <a:off x="359038" y="7361079"/>
            <a:ext cx="61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NOVEMBER 15, 2018: NOBLE PRIZE SYMPOSIUM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3896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70B142-1964-FFD6-B813-23137F6B3F3F}"/>
              </a:ext>
            </a:extLst>
          </p:cNvPr>
          <p:cNvGrpSpPr>
            <a:grpSpLocks/>
          </p:cNvGrpSpPr>
          <p:nvPr/>
        </p:nvGrpSpPr>
        <p:grpSpPr bwMode="auto">
          <a:xfrm>
            <a:off x="0" y="2619214"/>
            <a:ext cx="6842869" cy="3955436"/>
            <a:chOff x="1532" y="1685"/>
            <a:chExt cx="9180" cy="53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08A0F85-D69F-F4AF-4683-FFC45995EAC0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1685"/>
              <a:ext cx="9180" cy="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9">
              <a:extLst>
                <a:ext uri="{FF2B5EF4-FFF2-40B4-BE49-F238E27FC236}">
                  <a16:creationId xmlns:a16="http://schemas.microsoft.com/office/drawing/2014/main" xmlns="" id="{EDFCDCC5-B7D0-D701-C0B3-76F3965908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70" y="5775"/>
              <a:ext cx="2910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22885">
                <a:spcBef>
                  <a:spcPts val="95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28.30592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222885">
                <a:spcBef>
                  <a:spcPts val="2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77.15104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807E48-1635-B7DE-860A-70C985EC0E3F}"/>
              </a:ext>
            </a:extLst>
          </p:cNvPr>
          <p:cNvSpPr txBox="1"/>
          <p:nvPr/>
        </p:nvSpPr>
        <p:spPr>
          <a:xfrm>
            <a:off x="359038" y="7361079"/>
            <a:ext cx="61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NOVEMBER 15, 2018: NOBLE PRIZE SYMPOSIUM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83710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92BF29-680C-E6E8-ECBA-10FAFDD7F04F}"/>
              </a:ext>
            </a:extLst>
          </p:cNvPr>
          <p:cNvGrpSpPr>
            <a:grpSpLocks/>
          </p:cNvGrpSpPr>
          <p:nvPr/>
        </p:nvGrpSpPr>
        <p:grpSpPr bwMode="auto">
          <a:xfrm>
            <a:off x="0" y="2712203"/>
            <a:ext cx="6842869" cy="3794349"/>
            <a:chOff x="1532" y="2478"/>
            <a:chExt cx="9180" cy="49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EF4513F-8AE9-DF39-3D20-204174CA7322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478"/>
              <a:ext cx="9180" cy="4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">
              <a:extLst>
                <a:ext uri="{FF2B5EF4-FFF2-40B4-BE49-F238E27FC236}">
                  <a16:creationId xmlns:a16="http://schemas.microsoft.com/office/drawing/2014/main" xmlns="" id="{EC81402C-2BDD-7F49-AE76-F1C0609CD7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84" y="6112"/>
              <a:ext cx="3675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33705">
                <a:spcBef>
                  <a:spcPts val="95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28.30592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433705">
                <a:spcBef>
                  <a:spcPts val="2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77.15104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A46C6A-595A-47DD-5E9F-FC00AB8C314B}"/>
              </a:ext>
            </a:extLst>
          </p:cNvPr>
          <p:cNvSpPr txBox="1"/>
          <p:nvPr/>
        </p:nvSpPr>
        <p:spPr>
          <a:xfrm>
            <a:off x="359038" y="7361079"/>
            <a:ext cx="61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NOVEMBER 15, 2018: NOBLE PRIZE SYMPOSIUM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59429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951D57F-3CE9-9B56-9830-624BC24C91D5}"/>
              </a:ext>
            </a:extLst>
          </p:cNvPr>
          <p:cNvGrpSpPr>
            <a:grpSpLocks/>
          </p:cNvGrpSpPr>
          <p:nvPr/>
        </p:nvGrpSpPr>
        <p:grpSpPr bwMode="auto">
          <a:xfrm>
            <a:off x="3888" y="3295650"/>
            <a:ext cx="6857999" cy="2878442"/>
            <a:chOff x="1019" y="816"/>
            <a:chExt cx="10200" cy="40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A9C0823-B531-AA49-ABCC-CEA1305DFAC2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" y="816"/>
              <a:ext cx="10200" cy="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>
              <a:extLst>
                <a:ext uri="{FF2B5EF4-FFF2-40B4-BE49-F238E27FC236}">
                  <a16:creationId xmlns:a16="http://schemas.microsoft.com/office/drawing/2014/main" xmlns="" id="{64E434C5-AA9F-1460-128B-75BB660DB5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85" y="3600"/>
              <a:ext cx="3165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40360">
                <a:spcBef>
                  <a:spcPts val="95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28.30487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340360">
                <a:spcBef>
                  <a:spcPts val="2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77.15258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D745C3-C11D-42C7-8C7C-5E06F4B5D977}"/>
              </a:ext>
            </a:extLst>
          </p:cNvPr>
          <p:cNvSpPr txBox="1"/>
          <p:nvPr/>
        </p:nvSpPr>
        <p:spPr>
          <a:xfrm>
            <a:off x="359038" y="7361079"/>
            <a:ext cx="61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LITERARY AND CULTURAL PROGRAMME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41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C95B9D-E329-B672-912E-B564B7124D20}"/>
              </a:ext>
            </a:extLst>
          </p:cNvPr>
          <p:cNvSpPr txBox="1"/>
          <p:nvPr/>
        </p:nvSpPr>
        <p:spPr>
          <a:xfrm>
            <a:off x="359038" y="7361079"/>
            <a:ext cx="613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30TH MARCH 2017: JAMIA HAMDARD INITIATED SPIC MACAY CHAPTER AT HAMDARD CONVENTION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7166A88-2497-CC95-0F6B-0B37E5C35B76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823"/>
            <a:ext cx="6858000" cy="4681310"/>
            <a:chOff x="1440" y="-5738"/>
            <a:chExt cx="9180" cy="55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7C0D793-C91E-9D90-68EE-0397BFF94419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-5738"/>
              <a:ext cx="9180" cy="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51">
              <a:extLst>
                <a:ext uri="{FF2B5EF4-FFF2-40B4-BE49-F238E27FC236}">
                  <a16:creationId xmlns:a16="http://schemas.microsoft.com/office/drawing/2014/main" xmlns="" id="{55BF3535-2FD9-54F1-FD0B-DD3C66C9DD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84" y="-1636"/>
              <a:ext cx="3675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27635">
                <a:spcBef>
                  <a:spcPts val="7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28.30590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127635">
                <a:spcBef>
                  <a:spcPts val="290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77.15821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75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C95B9D-E329-B672-912E-B564B7124D20}"/>
              </a:ext>
            </a:extLst>
          </p:cNvPr>
          <p:cNvSpPr txBox="1"/>
          <p:nvPr/>
        </p:nvSpPr>
        <p:spPr>
          <a:xfrm>
            <a:off x="359038" y="7361079"/>
            <a:ext cx="613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APRIL 6, 2017: CULTURAL EVENING WITH PANDIT VISHWA MOHAN BHATT AT HAMDARD ARCHIVES AUDITORIUM (HARC</a:t>
            </a:r>
            <a:r>
              <a:rPr lang="en-IN" b="1" dirty="0"/>
              <a:t>)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7330E23-9FDA-A354-0804-3F03394491D0}"/>
              </a:ext>
            </a:extLst>
          </p:cNvPr>
          <p:cNvGrpSpPr>
            <a:grpSpLocks/>
          </p:cNvGrpSpPr>
          <p:nvPr/>
        </p:nvGrpSpPr>
        <p:grpSpPr bwMode="auto">
          <a:xfrm>
            <a:off x="-15130" y="2464230"/>
            <a:ext cx="6873130" cy="4110419"/>
            <a:chOff x="1532" y="-5366"/>
            <a:chExt cx="9180" cy="5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E2D9E4D-84BD-B4C0-0D74-7EFBAE3E025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-5366"/>
              <a:ext cx="9180" cy="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8">
              <a:extLst>
                <a:ext uri="{FF2B5EF4-FFF2-40B4-BE49-F238E27FC236}">
                  <a16:creationId xmlns:a16="http://schemas.microsoft.com/office/drawing/2014/main" xmlns="" id="{A8733F5B-AE90-5889-0002-68C5CC8BFB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77" y="-1617"/>
              <a:ext cx="3135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26390">
                <a:spcBef>
                  <a:spcPts val="72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Latitude:28.31461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326390">
                <a:spcBef>
                  <a:spcPts val="2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Longitude:77.15464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21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C95B9D-E329-B672-912E-B564B7124D20}"/>
              </a:ext>
            </a:extLst>
          </p:cNvPr>
          <p:cNvSpPr txBox="1"/>
          <p:nvPr/>
        </p:nvSpPr>
        <p:spPr>
          <a:xfrm>
            <a:off x="359038" y="7361079"/>
            <a:ext cx="613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APRIL 6, 2017: CULTURAL EVENING WITH PANDIT VISHWA MOHAN BHATT AT HAMDARD ARCHIVES AUDITORIUM (HARC</a:t>
            </a:r>
            <a:r>
              <a:rPr lang="en-IN" b="1" dirty="0"/>
              <a:t>)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4891C62-ABD1-85E7-7BF3-7A7E9CE149E8}"/>
              </a:ext>
            </a:extLst>
          </p:cNvPr>
          <p:cNvGrpSpPr>
            <a:grpSpLocks/>
          </p:cNvGrpSpPr>
          <p:nvPr/>
        </p:nvGrpSpPr>
        <p:grpSpPr bwMode="auto">
          <a:xfrm>
            <a:off x="-15130" y="2423019"/>
            <a:ext cx="6873130" cy="4266144"/>
            <a:chOff x="1532" y="-5579"/>
            <a:chExt cx="9180" cy="53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4F35FED-ED8B-A328-5F75-0CF3A2BBF6A2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-5579"/>
              <a:ext cx="9180" cy="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45">
              <a:extLst>
                <a:ext uri="{FF2B5EF4-FFF2-40B4-BE49-F238E27FC236}">
                  <a16:creationId xmlns:a16="http://schemas.microsoft.com/office/drawing/2014/main" xmlns="" id="{2A13C345-1394-17F1-5662-FA0AB0F0A3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27" y="-1529"/>
              <a:ext cx="2775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5735">
                <a:spcBef>
                  <a:spcPts val="870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28.31461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165735">
                <a:spcBef>
                  <a:spcPts val="290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77.15464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0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C95B9D-E329-B672-912E-B564B7124D20}"/>
              </a:ext>
            </a:extLst>
          </p:cNvPr>
          <p:cNvSpPr txBox="1"/>
          <p:nvPr/>
        </p:nvSpPr>
        <p:spPr>
          <a:xfrm>
            <a:off x="359038" y="7361079"/>
            <a:ext cx="613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CULTURAL EVENING WITH NIZAMI BROTHERS </a:t>
            </a:r>
            <a:br>
              <a:rPr lang="en-US" b="1" dirty="0"/>
            </a:br>
            <a:r>
              <a:rPr lang="en-US" b="1" dirty="0"/>
              <a:t>VENUE: HAMDARD ARCHIVES AUDITORIUM</a:t>
            </a:r>
            <a:endParaRPr lang="en-IN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46BCA13-0D1F-9A5D-C388-CA09D9F38CA3}"/>
              </a:ext>
            </a:extLst>
          </p:cNvPr>
          <p:cNvGrpSpPr>
            <a:grpSpLocks/>
          </p:cNvGrpSpPr>
          <p:nvPr/>
        </p:nvGrpSpPr>
        <p:grpSpPr bwMode="auto">
          <a:xfrm>
            <a:off x="-15130" y="2354921"/>
            <a:ext cx="6873130" cy="4365239"/>
            <a:chOff x="1532" y="-5668"/>
            <a:chExt cx="9180" cy="54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0314D20-6F65-3383-CC00-B6C580EAF41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-5668"/>
              <a:ext cx="9180" cy="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42">
              <a:extLst>
                <a:ext uri="{FF2B5EF4-FFF2-40B4-BE49-F238E27FC236}">
                  <a16:creationId xmlns:a16="http://schemas.microsoft.com/office/drawing/2014/main" xmlns="" id="{CAA720B1-50A9-2A6A-89FD-1C5A18DD15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47" y="-1676"/>
              <a:ext cx="2940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80035">
                <a:spcBef>
                  <a:spcPts val="7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</a:t>
              </a:r>
              <a:r>
                <a:rPr lang="en-US" sz="1150" spc="-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28.31461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280035">
                <a:spcBef>
                  <a:spcPts val="290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77.15464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64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9B73ADA-1E43-AA9C-82F4-B56920059140}"/>
              </a:ext>
            </a:extLst>
          </p:cNvPr>
          <p:cNvGrpSpPr>
            <a:grpSpLocks/>
          </p:cNvGrpSpPr>
          <p:nvPr/>
        </p:nvGrpSpPr>
        <p:grpSpPr bwMode="auto">
          <a:xfrm>
            <a:off x="0" y="2583099"/>
            <a:ext cx="6857999" cy="4086614"/>
            <a:chOff x="1532" y="-5829"/>
            <a:chExt cx="9180" cy="54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AD2AFD9-F76F-037B-A6D2-60EA987CA2E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-5829"/>
              <a:ext cx="9180" cy="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xmlns="" id="{D4BC6D41-6699-90AE-1232-11562FD3FC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84" y="-1744"/>
              <a:ext cx="3675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00990">
                <a:spcBef>
                  <a:spcPts val="7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28.31461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300990">
                <a:spcBef>
                  <a:spcPts val="290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77.15464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074085-329E-D188-DF99-E25CC7D1104C}"/>
              </a:ext>
            </a:extLst>
          </p:cNvPr>
          <p:cNvSpPr txBox="1"/>
          <p:nvPr/>
        </p:nvSpPr>
        <p:spPr>
          <a:xfrm>
            <a:off x="359038" y="6741151"/>
            <a:ext cx="613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CULTURAL EVENING WITH NIZAMI BROTHERS </a:t>
            </a:r>
            <a:br>
              <a:rPr lang="en-US" b="1" dirty="0"/>
            </a:br>
            <a:r>
              <a:rPr lang="en-US" b="1" dirty="0"/>
              <a:t>VENUE: HAMDARD ARCHIVES AUDITORIUM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76349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C95B9D-E329-B672-912E-B564B7124D20}"/>
              </a:ext>
            </a:extLst>
          </p:cNvPr>
          <p:cNvSpPr txBox="1"/>
          <p:nvPr/>
        </p:nvSpPr>
        <p:spPr>
          <a:xfrm>
            <a:off x="359038" y="7361079"/>
            <a:ext cx="61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CULTURAL EVENING VENUE: ARCHIVES AUDITORIUM</a:t>
            </a:r>
            <a:endParaRPr lang="en-IN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5B2FFDA-8B7F-E339-AD74-136F2E107566}"/>
              </a:ext>
            </a:extLst>
          </p:cNvPr>
          <p:cNvGrpSpPr>
            <a:grpSpLocks/>
          </p:cNvGrpSpPr>
          <p:nvPr/>
        </p:nvGrpSpPr>
        <p:grpSpPr bwMode="auto">
          <a:xfrm>
            <a:off x="0" y="2393726"/>
            <a:ext cx="6842869" cy="4341932"/>
            <a:chOff x="1532" y="-6336"/>
            <a:chExt cx="9180" cy="6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2AE26B5-15E2-2697-B71D-82111C69FC88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-6336"/>
              <a:ext cx="9180" cy="6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6">
              <a:extLst>
                <a:ext uri="{FF2B5EF4-FFF2-40B4-BE49-F238E27FC236}">
                  <a16:creationId xmlns:a16="http://schemas.microsoft.com/office/drawing/2014/main" xmlns="" id="{3761920B-35BC-C050-733C-9F90596430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02" y="-1566"/>
              <a:ext cx="2985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08610">
                <a:spcBef>
                  <a:spcPts val="530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28.31461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308610">
                <a:spcBef>
                  <a:spcPts val="290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77.15464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77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C95B9D-E329-B672-912E-B564B7124D20}"/>
              </a:ext>
            </a:extLst>
          </p:cNvPr>
          <p:cNvSpPr txBox="1"/>
          <p:nvPr/>
        </p:nvSpPr>
        <p:spPr>
          <a:xfrm>
            <a:off x="359038" y="7361079"/>
            <a:ext cx="613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NOVEMBER 13, 2018: SANTOOR RECITAL WITH PANDIT BHAJAN SOPORI JI AT ARCHIVES AUDITORIUM</a:t>
            </a:r>
            <a:endParaRPr lang="en-IN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0531393-464A-F476-243F-0474F789E15F}"/>
              </a:ext>
            </a:extLst>
          </p:cNvPr>
          <p:cNvGrpSpPr>
            <a:grpSpLocks/>
          </p:cNvGrpSpPr>
          <p:nvPr/>
        </p:nvGrpSpPr>
        <p:grpSpPr bwMode="auto">
          <a:xfrm>
            <a:off x="0" y="2479728"/>
            <a:ext cx="6856645" cy="4094921"/>
            <a:chOff x="1532" y="-5808"/>
            <a:chExt cx="9180" cy="55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D80085C-A785-15EC-C518-0B36B8D91C32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-5808"/>
              <a:ext cx="9180" cy="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0">
              <a:extLst>
                <a:ext uri="{FF2B5EF4-FFF2-40B4-BE49-F238E27FC236}">
                  <a16:creationId xmlns:a16="http://schemas.microsoft.com/office/drawing/2014/main" xmlns="" id="{D7F279A8-471F-48C9-FF9E-41B6C7A9EB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85" y="-1551"/>
              <a:ext cx="2955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01625">
                <a:spcBef>
                  <a:spcPts val="79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28.31461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301625">
                <a:spcBef>
                  <a:spcPts val="290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77.15464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92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7.1.8. </a:t>
              </a:r>
              <a:r>
                <a:rPr lang="en-IN" b="1" i="1" dirty="0"/>
                <a:t>Institutional efforts/initiatives in providing an inclusive environment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7FA7FF-7FB5-A9C8-898B-97E3247DB9C3}"/>
              </a:ext>
            </a:extLst>
          </p:cNvPr>
          <p:cNvGrpSpPr/>
          <p:nvPr/>
        </p:nvGrpSpPr>
        <p:grpSpPr>
          <a:xfrm>
            <a:off x="0" y="8849299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C95B9D-E329-B672-912E-B564B7124D20}"/>
              </a:ext>
            </a:extLst>
          </p:cNvPr>
          <p:cNvSpPr txBox="1"/>
          <p:nvPr/>
        </p:nvSpPr>
        <p:spPr>
          <a:xfrm>
            <a:off x="359038" y="7361079"/>
            <a:ext cx="613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NOVEMBER 10, 2021: NATIONAL EDUCATION DAY CELEBRATION</a:t>
            </a:r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E29209F-9B2A-9920-84AF-93EB2B02BA66}"/>
              </a:ext>
            </a:extLst>
          </p:cNvPr>
          <p:cNvGrpSpPr>
            <a:grpSpLocks/>
          </p:cNvGrpSpPr>
          <p:nvPr/>
        </p:nvGrpSpPr>
        <p:grpSpPr bwMode="auto">
          <a:xfrm>
            <a:off x="0" y="2774196"/>
            <a:ext cx="6842869" cy="3800453"/>
            <a:chOff x="1874" y="345"/>
            <a:chExt cx="8490" cy="4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2D41B6E-A37E-A5C8-C866-C4738F051E8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345"/>
              <a:ext cx="8490" cy="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27">
              <a:extLst>
                <a:ext uri="{FF2B5EF4-FFF2-40B4-BE49-F238E27FC236}">
                  <a16:creationId xmlns:a16="http://schemas.microsoft.com/office/drawing/2014/main" xmlns="" id="{5964D0D2-25C6-77B2-2F92-D2B0B14358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85" y="3890"/>
              <a:ext cx="3090" cy="945"/>
            </a:xfrm>
            <a:prstGeom prst="rect">
              <a:avLst/>
            </a:prstGeom>
            <a:solidFill>
              <a:srgbClr val="000000">
                <a:alpha val="419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40360">
                <a:spcBef>
                  <a:spcPts val="945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Latitude:</a:t>
              </a:r>
              <a:r>
                <a:rPr lang="en-US" sz="1150" spc="-1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28.30590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  <a:p>
              <a:pPr marL="340360">
                <a:spcBef>
                  <a:spcPts val="290"/>
                </a:spcBef>
                <a:spcAft>
                  <a:spcPts val="0"/>
                </a:spcAft>
              </a:pP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Longitude:</a:t>
              </a:r>
              <a:r>
                <a:rPr lang="en-US" sz="1150" spc="-25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77.15821</a:t>
              </a:r>
              <a:endParaRPr lang="en-IN" sz="110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157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635</Words>
  <Application>Microsoft Office PowerPoint</Application>
  <PresentationFormat>On-screen Show (4:3)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Microsoft Sans Serif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Kay517</dc:creator>
  <cp:lastModifiedBy>N. Ahemad</cp:lastModifiedBy>
  <cp:revision>17</cp:revision>
  <cp:lastPrinted>2022-08-27T11:12:34Z</cp:lastPrinted>
  <dcterms:created xsi:type="dcterms:W3CDTF">2022-08-27T09:29:26Z</dcterms:created>
  <dcterms:modified xsi:type="dcterms:W3CDTF">2022-09-15T05:23:19Z</dcterms:modified>
</cp:coreProperties>
</file>