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3"/>
  </p:notesMasterIdLst>
  <p:sldIdLst>
    <p:sldId id="295" r:id="rId2"/>
    <p:sldId id="296" r:id="rId3"/>
    <p:sldId id="297" r:id="rId4"/>
    <p:sldId id="298" r:id="rId5"/>
    <p:sldId id="299" r:id="rId6"/>
    <p:sldId id="338" r:id="rId7"/>
    <p:sldId id="300" r:id="rId8"/>
    <p:sldId id="329" r:id="rId9"/>
    <p:sldId id="330" r:id="rId10"/>
    <p:sldId id="331" r:id="rId11"/>
    <p:sldId id="332" r:id="rId12"/>
    <p:sldId id="333" r:id="rId13"/>
    <p:sldId id="334" r:id="rId14"/>
    <p:sldId id="335" r:id="rId15"/>
    <p:sldId id="336" r:id="rId16"/>
    <p:sldId id="337" r:id="rId17"/>
    <p:sldId id="339" r:id="rId18"/>
    <p:sldId id="340" r:id="rId19"/>
    <p:sldId id="341" r:id="rId20"/>
    <p:sldId id="364" r:id="rId21"/>
    <p:sldId id="365" r:id="rId22"/>
    <p:sldId id="342" r:id="rId23"/>
    <p:sldId id="343" r:id="rId24"/>
    <p:sldId id="344" r:id="rId25"/>
    <p:sldId id="345" r:id="rId26"/>
    <p:sldId id="346" r:id="rId27"/>
    <p:sldId id="347" r:id="rId28"/>
    <p:sldId id="348" r:id="rId29"/>
    <p:sldId id="349" r:id="rId30"/>
    <p:sldId id="350" r:id="rId31"/>
    <p:sldId id="351" r:id="rId32"/>
    <p:sldId id="366" r:id="rId33"/>
    <p:sldId id="367" r:id="rId34"/>
    <p:sldId id="352" r:id="rId35"/>
    <p:sldId id="353" r:id="rId36"/>
    <p:sldId id="354" r:id="rId37"/>
    <p:sldId id="355" r:id="rId38"/>
    <p:sldId id="356" r:id="rId39"/>
    <p:sldId id="357" r:id="rId40"/>
    <p:sldId id="368" r:id="rId41"/>
    <p:sldId id="369" r:id="rId42"/>
    <p:sldId id="358" r:id="rId43"/>
    <p:sldId id="359" r:id="rId44"/>
    <p:sldId id="360" r:id="rId45"/>
    <p:sldId id="361" r:id="rId46"/>
    <p:sldId id="370" r:id="rId47"/>
    <p:sldId id="362" r:id="rId48"/>
    <p:sldId id="363" r:id="rId49"/>
    <p:sldId id="371" r:id="rId50"/>
    <p:sldId id="372" r:id="rId51"/>
    <p:sldId id="373" r:id="rId52"/>
    <p:sldId id="382" r:id="rId53"/>
    <p:sldId id="374" r:id="rId54"/>
    <p:sldId id="375" r:id="rId55"/>
    <p:sldId id="383" r:id="rId56"/>
    <p:sldId id="376" r:id="rId57"/>
    <p:sldId id="286" r:id="rId58"/>
    <p:sldId id="287" r:id="rId59"/>
    <p:sldId id="288" r:id="rId60"/>
    <p:sldId id="289" r:id="rId61"/>
    <p:sldId id="290" r:id="rId62"/>
  </p:sldIdLst>
  <p:sldSz cx="6858000" cy="9144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1"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6928"/>
  </p:normalViewPr>
  <p:slideViewPr>
    <p:cSldViewPr snapToGrid="0" showGuides="1">
      <p:cViewPr varScale="1">
        <p:scale>
          <a:sx n="67" d="100"/>
          <a:sy n="67" d="100"/>
        </p:scale>
        <p:origin x="2674" y="82"/>
      </p:cViewPr>
      <p:guideLst>
        <p:guide orient="horz" pos="2721"/>
        <p:guide pos="2160"/>
      </p:guideLst>
    </p:cSldViewPr>
  </p:slideViewPr>
  <p:notesTextViewPr>
    <p:cViewPr>
      <p:scale>
        <a:sx n="1" d="1"/>
        <a:sy n="1" d="1"/>
      </p:scale>
      <p:origin x="0" y="0"/>
    </p:cViewPr>
  </p:notesTextViewPr>
  <p:sorterViewPr>
    <p:cViewPr varScale="1">
      <p:scale>
        <a:sx n="100" d="100"/>
        <a:sy n="100" d="100"/>
      </p:scale>
      <p:origin x="0" y="-1729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BC4CD7D6-B9F9-8048-9BC1-896E2D5C6379}" type="datetimeFigureOut">
              <a:rPr lang="en-US" smtClean="0"/>
              <a:t>9/16/2022</a:t>
            </a:fld>
            <a:endParaRPr lang="en-US"/>
          </a:p>
        </p:txBody>
      </p:sp>
      <p:sp>
        <p:nvSpPr>
          <p:cNvPr id="4" name="Slide Image Placeholder 3"/>
          <p:cNvSpPr>
            <a:spLocks noGrp="1" noRot="1" noChangeAspect="1"/>
          </p:cNvSpPr>
          <p:nvPr>
            <p:ph type="sldImg" idx="2"/>
          </p:nvPr>
        </p:nvSpPr>
        <p:spPr>
          <a:xfrm>
            <a:off x="3703638" y="857250"/>
            <a:ext cx="173672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30A5C97-6523-FD48-B21E-66F4F96685A5}" type="slidenum">
              <a:rPr lang="en-US" smtClean="0"/>
              <a:t>‹#›</a:t>
            </a:fld>
            <a:endParaRPr lang="en-US"/>
          </a:p>
        </p:txBody>
      </p:sp>
    </p:spTree>
    <p:extLst>
      <p:ext uri="{BB962C8B-B14F-4D97-AF65-F5344CB8AC3E}">
        <p14:creationId xmlns:p14="http://schemas.microsoft.com/office/powerpoint/2010/main" val="1412524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8101917-966E-E945-BD48-04B52D323B56}"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51A95-A291-CC47-9D51-5F8A153B3C42}" type="slidenum">
              <a:rPr lang="en-US" smtClean="0"/>
              <a:t>‹#›</a:t>
            </a:fld>
            <a:endParaRPr lang="en-US"/>
          </a:p>
        </p:txBody>
      </p:sp>
    </p:spTree>
    <p:extLst>
      <p:ext uri="{BB962C8B-B14F-4D97-AF65-F5344CB8AC3E}">
        <p14:creationId xmlns:p14="http://schemas.microsoft.com/office/powerpoint/2010/main" val="174198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8101917-966E-E945-BD48-04B52D323B56}"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51A95-A291-CC47-9D51-5F8A153B3C42}" type="slidenum">
              <a:rPr lang="en-US" smtClean="0"/>
              <a:t>‹#›</a:t>
            </a:fld>
            <a:endParaRPr lang="en-US"/>
          </a:p>
        </p:txBody>
      </p:sp>
    </p:spTree>
    <p:extLst>
      <p:ext uri="{BB962C8B-B14F-4D97-AF65-F5344CB8AC3E}">
        <p14:creationId xmlns:p14="http://schemas.microsoft.com/office/powerpoint/2010/main" val="3039349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8101917-966E-E945-BD48-04B52D323B56}"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51A95-A291-CC47-9D51-5F8A153B3C42}" type="slidenum">
              <a:rPr lang="en-US" smtClean="0"/>
              <a:t>‹#›</a:t>
            </a:fld>
            <a:endParaRPr lang="en-US"/>
          </a:p>
        </p:txBody>
      </p:sp>
    </p:spTree>
    <p:extLst>
      <p:ext uri="{BB962C8B-B14F-4D97-AF65-F5344CB8AC3E}">
        <p14:creationId xmlns:p14="http://schemas.microsoft.com/office/powerpoint/2010/main" val="69607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8101917-966E-E945-BD48-04B52D323B56}"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51A95-A291-CC47-9D51-5F8A153B3C42}" type="slidenum">
              <a:rPr lang="en-US" smtClean="0"/>
              <a:t>‹#›</a:t>
            </a:fld>
            <a:endParaRPr lang="en-US"/>
          </a:p>
        </p:txBody>
      </p:sp>
    </p:spTree>
    <p:extLst>
      <p:ext uri="{BB962C8B-B14F-4D97-AF65-F5344CB8AC3E}">
        <p14:creationId xmlns:p14="http://schemas.microsoft.com/office/powerpoint/2010/main" val="118497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8101917-966E-E945-BD48-04B52D323B56}"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51A95-A291-CC47-9D51-5F8A153B3C42}" type="slidenum">
              <a:rPr lang="en-US" smtClean="0"/>
              <a:t>‹#›</a:t>
            </a:fld>
            <a:endParaRPr lang="en-US"/>
          </a:p>
        </p:txBody>
      </p:sp>
    </p:spTree>
    <p:extLst>
      <p:ext uri="{BB962C8B-B14F-4D97-AF65-F5344CB8AC3E}">
        <p14:creationId xmlns:p14="http://schemas.microsoft.com/office/powerpoint/2010/main" val="3524310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8101917-966E-E945-BD48-04B52D323B56}"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51A95-A291-CC47-9D51-5F8A153B3C42}" type="slidenum">
              <a:rPr lang="en-US" smtClean="0"/>
              <a:t>‹#›</a:t>
            </a:fld>
            <a:endParaRPr lang="en-US"/>
          </a:p>
        </p:txBody>
      </p:sp>
    </p:spTree>
    <p:extLst>
      <p:ext uri="{BB962C8B-B14F-4D97-AF65-F5344CB8AC3E}">
        <p14:creationId xmlns:p14="http://schemas.microsoft.com/office/powerpoint/2010/main" val="1728375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8101917-966E-E945-BD48-04B52D323B56}" type="datetimeFigureOut">
              <a:rPr lang="en-US" smtClean="0"/>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51A95-A291-CC47-9D51-5F8A153B3C42}" type="slidenum">
              <a:rPr lang="en-US" smtClean="0"/>
              <a:t>‹#›</a:t>
            </a:fld>
            <a:endParaRPr lang="en-US"/>
          </a:p>
        </p:txBody>
      </p:sp>
    </p:spTree>
    <p:extLst>
      <p:ext uri="{BB962C8B-B14F-4D97-AF65-F5344CB8AC3E}">
        <p14:creationId xmlns:p14="http://schemas.microsoft.com/office/powerpoint/2010/main" val="3680807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8101917-966E-E945-BD48-04B52D323B56}" type="datetimeFigureOut">
              <a:rPr lang="en-US" smtClean="0"/>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51A95-A291-CC47-9D51-5F8A153B3C42}" type="slidenum">
              <a:rPr lang="en-US" smtClean="0"/>
              <a:t>‹#›</a:t>
            </a:fld>
            <a:endParaRPr lang="en-US"/>
          </a:p>
        </p:txBody>
      </p:sp>
    </p:spTree>
    <p:extLst>
      <p:ext uri="{BB962C8B-B14F-4D97-AF65-F5344CB8AC3E}">
        <p14:creationId xmlns:p14="http://schemas.microsoft.com/office/powerpoint/2010/main" val="328301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01917-966E-E945-BD48-04B52D323B56}" type="datetimeFigureOut">
              <a:rPr lang="en-US" smtClean="0"/>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51A95-A291-CC47-9D51-5F8A153B3C42}" type="slidenum">
              <a:rPr lang="en-US" smtClean="0"/>
              <a:t>‹#›</a:t>
            </a:fld>
            <a:endParaRPr lang="en-US"/>
          </a:p>
        </p:txBody>
      </p:sp>
    </p:spTree>
    <p:extLst>
      <p:ext uri="{BB962C8B-B14F-4D97-AF65-F5344CB8AC3E}">
        <p14:creationId xmlns:p14="http://schemas.microsoft.com/office/powerpoint/2010/main" val="9610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78101917-966E-E945-BD48-04B52D323B56}"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51A95-A291-CC47-9D51-5F8A153B3C42}" type="slidenum">
              <a:rPr lang="en-US" smtClean="0"/>
              <a:t>‹#›</a:t>
            </a:fld>
            <a:endParaRPr lang="en-US"/>
          </a:p>
        </p:txBody>
      </p:sp>
    </p:spTree>
    <p:extLst>
      <p:ext uri="{BB962C8B-B14F-4D97-AF65-F5344CB8AC3E}">
        <p14:creationId xmlns:p14="http://schemas.microsoft.com/office/powerpoint/2010/main" val="157213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78101917-966E-E945-BD48-04B52D323B56}"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51A95-A291-CC47-9D51-5F8A153B3C42}" type="slidenum">
              <a:rPr lang="en-US" smtClean="0"/>
              <a:t>‹#›</a:t>
            </a:fld>
            <a:endParaRPr lang="en-US"/>
          </a:p>
        </p:txBody>
      </p:sp>
    </p:spTree>
    <p:extLst>
      <p:ext uri="{BB962C8B-B14F-4D97-AF65-F5344CB8AC3E}">
        <p14:creationId xmlns:p14="http://schemas.microsoft.com/office/powerpoint/2010/main" val="156250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78101917-966E-E945-BD48-04B52D323B56}" type="datetimeFigureOut">
              <a:rPr lang="en-US" smtClean="0"/>
              <a:t>9/16/2022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9751A95-A291-CC47-9D51-5F8A153B3C42}" type="slidenum">
              <a:rPr lang="en-US" smtClean="0"/>
              <a:t>‹#›</a:t>
            </a:fld>
            <a:endParaRPr lang="en-US"/>
          </a:p>
        </p:txBody>
      </p:sp>
    </p:spTree>
    <p:extLst>
      <p:ext uri="{BB962C8B-B14F-4D97-AF65-F5344CB8AC3E}">
        <p14:creationId xmlns:p14="http://schemas.microsoft.com/office/powerpoint/2010/main" val="344458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amiahamdard.edu/naac/criteria-7/7.1.1/Pics%207.1.1.zip"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jamiahamdard.edu/naac/criteria-7/7.1.1/Pics%207.1.1.zip"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1797146"/>
            <a:chOff x="-13776" y="-213850"/>
            <a:chExt cx="6871776" cy="1797146"/>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369332"/>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dirty="0"/>
                <a:t>Annual gender sensitization action plan</a:t>
              </a:r>
              <a:endParaRPr lang="en-US" b="1" i="1" dirty="0"/>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154851" y="2053489"/>
            <a:ext cx="6424247" cy="2463238"/>
          </a:xfrm>
          <a:prstGeom prst="rect">
            <a:avLst/>
          </a:prstGeom>
        </p:spPr>
        <p:txBody>
          <a:bodyPr wrap="square">
            <a:spAutoFit/>
          </a:bodyPr>
          <a:lstStyle/>
          <a:p>
            <a:pPr marL="342900" marR="0" lvl="0" indent="-342900" algn="just">
              <a:lnSpc>
                <a:spcPct val="107000"/>
              </a:lnSpc>
              <a:spcBef>
                <a:spcPts val="0"/>
              </a:spcBef>
              <a:spcAft>
                <a:spcPts val="0"/>
              </a:spcAft>
              <a:buFont typeface="Arial" panose="020B0604020202020204" pitchFamily="34" charset="0"/>
              <a:buChar char="⮚"/>
            </a:pPr>
            <a:r>
              <a:rPr lang="en-IN" dirty="0">
                <a:solidFill>
                  <a:srgbClr val="000000"/>
                </a:solidFill>
                <a:latin typeface="Times New Roman" panose="02020603050405020304" pitchFamily="18" charset="0"/>
                <a:ea typeface="Times New Roman" panose="02020603050405020304" pitchFamily="18" charset="0"/>
                <a:cs typeface="Noto Sans Symbols"/>
              </a:rPr>
              <a:t>Every year various programs on Gender </a:t>
            </a:r>
            <a:r>
              <a:rPr lang="en-IN" dirty="0" smtClean="0">
                <a:solidFill>
                  <a:srgbClr val="000000"/>
                </a:solidFill>
                <a:latin typeface="Times New Roman" panose="02020603050405020304" pitchFamily="18" charset="0"/>
                <a:ea typeface="Times New Roman" panose="02020603050405020304" pitchFamily="18" charset="0"/>
                <a:cs typeface="Noto Sans Symbols"/>
              </a:rPr>
              <a:t>sensitization and </a:t>
            </a:r>
            <a:r>
              <a:rPr lang="en-IN" dirty="0">
                <a:solidFill>
                  <a:srgbClr val="000000"/>
                </a:solidFill>
                <a:latin typeface="Times New Roman" panose="02020603050405020304" pitchFamily="18" charset="0"/>
                <a:ea typeface="Times New Roman" panose="02020603050405020304" pitchFamily="18" charset="0"/>
                <a:cs typeface="Noto Sans Symbols"/>
              </a:rPr>
              <a:t>awareness</a:t>
            </a:r>
            <a:r>
              <a:rPr lang="en-IN" dirty="0" smtClean="0">
                <a:solidFill>
                  <a:srgbClr val="000000"/>
                </a:solidFill>
                <a:latin typeface="Times New Roman" panose="02020603050405020304" pitchFamily="18" charset="0"/>
                <a:ea typeface="Times New Roman" panose="02020603050405020304" pitchFamily="18" charset="0"/>
                <a:cs typeface="Noto Sans Symbols"/>
              </a:rPr>
              <a:t> </a:t>
            </a:r>
            <a:r>
              <a:rPr lang="en-IN" dirty="0">
                <a:solidFill>
                  <a:srgbClr val="000000"/>
                </a:solidFill>
                <a:latin typeface="Times New Roman" panose="02020603050405020304" pitchFamily="18" charset="0"/>
                <a:ea typeface="Times New Roman" panose="02020603050405020304" pitchFamily="18" charset="0"/>
                <a:cs typeface="Noto Sans Symbols"/>
              </a:rPr>
              <a:t>are planned </a:t>
            </a:r>
            <a:r>
              <a:rPr lang="en-IN" dirty="0" smtClean="0">
                <a:solidFill>
                  <a:srgbClr val="000000"/>
                </a:solidFill>
                <a:latin typeface="Times New Roman" panose="02020603050405020304" pitchFamily="18" charset="0"/>
                <a:ea typeface="Times New Roman" panose="02020603050405020304" pitchFamily="18" charset="0"/>
                <a:cs typeface="Noto Sans Symbols"/>
              </a:rPr>
              <a:t>through  </a:t>
            </a:r>
            <a:r>
              <a:rPr lang="en-IN" dirty="0" err="1" smtClean="0">
                <a:solidFill>
                  <a:srgbClr val="000000"/>
                </a:solidFill>
                <a:latin typeface="Times New Roman" panose="02020603050405020304" pitchFamily="18" charset="0"/>
                <a:ea typeface="Times New Roman" panose="02020603050405020304" pitchFamily="18" charset="0"/>
                <a:cs typeface="Noto Sans Symbols"/>
              </a:rPr>
              <a:t>meetingsworkshops</a:t>
            </a:r>
            <a:r>
              <a:rPr lang="en-IN" dirty="0" smtClean="0">
                <a:solidFill>
                  <a:srgbClr val="000000"/>
                </a:solidFill>
                <a:latin typeface="Times New Roman" panose="02020603050405020304" pitchFamily="18" charset="0"/>
                <a:ea typeface="Times New Roman" panose="02020603050405020304" pitchFamily="18" charset="0"/>
                <a:cs typeface="Noto Sans Symbols"/>
              </a:rPr>
              <a:t> </a:t>
            </a:r>
            <a:r>
              <a:rPr lang="en-IN" dirty="0">
                <a:solidFill>
                  <a:srgbClr val="000000"/>
                </a:solidFill>
                <a:latin typeface="Times New Roman" panose="02020603050405020304" pitchFamily="18" charset="0"/>
                <a:ea typeface="Times New Roman" panose="02020603050405020304" pitchFamily="18" charset="0"/>
                <a:cs typeface="Noto Sans Symbols"/>
              </a:rPr>
              <a:t>/ </a:t>
            </a:r>
            <a:r>
              <a:rPr lang="en-IN" dirty="0" smtClean="0">
                <a:solidFill>
                  <a:srgbClr val="000000"/>
                </a:solidFill>
                <a:latin typeface="Times New Roman" panose="02020603050405020304" pitchFamily="18" charset="0"/>
                <a:ea typeface="Times New Roman" panose="02020603050405020304" pitchFamily="18" charset="0"/>
                <a:cs typeface="Noto Sans Symbols"/>
              </a:rPr>
              <a:t>seminars/ health camps, walks etc. </a:t>
            </a:r>
            <a:r>
              <a:rPr lang="en-IN" dirty="0">
                <a:solidFill>
                  <a:srgbClr val="000000"/>
                </a:solidFill>
                <a:latin typeface="Times New Roman" panose="02020603050405020304" pitchFamily="18" charset="0"/>
                <a:ea typeface="Times New Roman" panose="02020603050405020304" pitchFamily="18" charset="0"/>
                <a:cs typeface="Noto Sans Symbols"/>
              </a:rPr>
              <a:t>on:</a:t>
            </a:r>
            <a:endParaRPr lang="en-US" sz="1600" dirty="0">
              <a:latin typeface="Noto Sans Symbols"/>
              <a:ea typeface="Noto Sans Symbols"/>
              <a:cs typeface="Noto Sans Symbols"/>
            </a:endParaRPr>
          </a:p>
          <a:p>
            <a:pPr marL="663575" marR="0" algn="just">
              <a:lnSpc>
                <a:spcPct val="107000"/>
              </a:lnSpc>
              <a:spcBef>
                <a:spcPts val="0"/>
              </a:spcBef>
              <a:spcAft>
                <a:spcPts val="0"/>
              </a:spcAft>
            </a:pPr>
            <a:r>
              <a:rPr lang="en-IN" dirty="0">
                <a:latin typeface="Times New Roman" panose="02020603050405020304" pitchFamily="18" charset="0"/>
                <a:ea typeface="Times New Roman" panose="02020603050405020304" pitchFamily="18" charset="0"/>
              </a:rPr>
              <a:t>1. Gender Equity / Attitude/ awareness</a:t>
            </a:r>
            <a:endParaRPr lang="en-US" sz="1600" dirty="0">
              <a:latin typeface="Calibri" panose="020F0502020204030204" pitchFamily="34" charset="0"/>
              <a:ea typeface="Calibri" panose="020F0502020204030204" pitchFamily="34" charset="0"/>
            </a:endParaRPr>
          </a:p>
          <a:p>
            <a:pPr marL="663575" marR="0" algn="just">
              <a:lnSpc>
                <a:spcPct val="107000"/>
              </a:lnSpc>
              <a:spcBef>
                <a:spcPts val="0"/>
              </a:spcBef>
              <a:spcAft>
                <a:spcPts val="0"/>
              </a:spcAft>
            </a:pPr>
            <a:r>
              <a:rPr lang="en-IN" dirty="0">
                <a:latin typeface="Times New Roman" panose="02020603050405020304" pitchFamily="18" charset="0"/>
                <a:ea typeface="Times New Roman" panose="02020603050405020304" pitchFamily="18" charset="0"/>
              </a:rPr>
              <a:t>2. Prevention of Sexual Harassment </a:t>
            </a:r>
            <a:endParaRPr lang="en-US" sz="1600" dirty="0">
              <a:latin typeface="Calibri" panose="020F0502020204030204" pitchFamily="34" charset="0"/>
              <a:ea typeface="Calibri" panose="020F0502020204030204" pitchFamily="34" charset="0"/>
            </a:endParaRPr>
          </a:p>
          <a:p>
            <a:pPr marL="663575" marR="0" algn="just">
              <a:lnSpc>
                <a:spcPct val="107000"/>
              </a:lnSpc>
              <a:spcBef>
                <a:spcPts val="0"/>
              </a:spcBef>
              <a:spcAft>
                <a:spcPts val="0"/>
              </a:spcAft>
            </a:pPr>
            <a:r>
              <a:rPr lang="en-IN" dirty="0">
                <a:latin typeface="Times New Roman" panose="02020603050405020304" pitchFamily="18" charset="0"/>
                <a:ea typeface="Times New Roman" panose="02020603050405020304" pitchFamily="18" charset="0"/>
              </a:rPr>
              <a:t>3. Women Empowerment </a:t>
            </a:r>
            <a:endParaRPr lang="en-US" sz="1600" dirty="0">
              <a:latin typeface="Calibri" panose="020F0502020204030204" pitchFamily="34" charset="0"/>
              <a:ea typeface="Calibri" panose="020F0502020204030204" pitchFamily="34" charset="0"/>
            </a:endParaRPr>
          </a:p>
          <a:p>
            <a:pPr marL="663575" marR="0" algn="just">
              <a:lnSpc>
                <a:spcPct val="107000"/>
              </a:lnSpc>
              <a:spcBef>
                <a:spcPts val="0"/>
              </a:spcBef>
              <a:spcAft>
                <a:spcPts val="0"/>
              </a:spcAft>
            </a:pPr>
            <a:r>
              <a:rPr lang="en-IN" dirty="0">
                <a:latin typeface="Times New Roman" panose="02020603050405020304" pitchFamily="18" charset="0"/>
                <a:ea typeface="Times New Roman" panose="02020603050405020304" pitchFamily="18" charset="0"/>
              </a:rPr>
              <a:t>4. Women Health and Hygiene </a:t>
            </a:r>
            <a:endParaRPr lang="en-US" sz="1600" dirty="0">
              <a:latin typeface="Calibri" panose="020F0502020204030204" pitchFamily="34" charset="0"/>
              <a:ea typeface="Calibri" panose="020F0502020204030204" pitchFamily="34" charset="0"/>
            </a:endParaRPr>
          </a:p>
          <a:p>
            <a:pPr marL="663575" marR="0" algn="just">
              <a:lnSpc>
                <a:spcPct val="107000"/>
              </a:lnSpc>
              <a:spcBef>
                <a:spcPts val="0"/>
              </a:spcBef>
              <a:spcAft>
                <a:spcPts val="0"/>
              </a:spcAft>
            </a:pPr>
            <a:r>
              <a:rPr lang="en-IN" dirty="0">
                <a:latin typeface="Times New Roman" panose="02020603050405020304" pitchFamily="18" charset="0"/>
                <a:ea typeface="Times New Roman" panose="02020603050405020304" pitchFamily="18" charset="0"/>
              </a:rPr>
              <a:t>5. Women’s day and many other relevant topics.</a:t>
            </a:r>
            <a:endParaRPr lang="en-US" sz="1600" dirty="0">
              <a:effectLst/>
              <a:latin typeface="Calibri" panose="020F0502020204030204" pitchFamily="34" charset="0"/>
              <a:ea typeface="Calibri" panose="020F050202020403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417105192"/>
              </p:ext>
            </p:extLst>
          </p:nvPr>
        </p:nvGraphicFramePr>
        <p:xfrm>
          <a:off x="460255" y="5765953"/>
          <a:ext cx="5813437" cy="1148116"/>
        </p:xfrm>
        <a:graphic>
          <a:graphicData uri="http://schemas.openxmlformats.org/drawingml/2006/table">
            <a:tbl>
              <a:tblPr firstRow="1" firstCol="1" bandRow="1"/>
              <a:tblGrid>
                <a:gridCol w="3692210"/>
                <a:gridCol w="2121227"/>
              </a:tblGrid>
              <a:tr h="287029">
                <a:tc>
                  <a:txBody>
                    <a:bodyPr/>
                    <a:lstStyle/>
                    <a:p>
                      <a:pPr marL="0" marR="0">
                        <a:lnSpc>
                          <a:spcPct val="107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Title of the activity</a:t>
                      </a:r>
                      <a:endParaRPr lang="en-US" sz="1600" dirty="0">
                        <a:effectLst/>
                        <a:latin typeface="+mn-lt"/>
                        <a:ea typeface="Calibri" panose="020F0502020204030204" pitchFamily="34" charset="0"/>
                        <a:cs typeface="Times New Roman" panose="02020603050405020304" pitchFamily="18" charset="0"/>
                      </a:endParaRPr>
                    </a:p>
                  </a:txBody>
                  <a:tcPr marL="66711" marR="66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mn-lt"/>
                          <a:ea typeface="Calibri" panose="020F0502020204030204" pitchFamily="34" charset="0"/>
                          <a:cs typeface="Times New Roman" panose="02020603050405020304" pitchFamily="18" charset="0"/>
                        </a:rPr>
                        <a:t>No. of events</a:t>
                      </a:r>
                      <a:endParaRPr lang="en-US" sz="1600">
                        <a:effectLst/>
                        <a:latin typeface="+mn-lt"/>
                        <a:ea typeface="Calibri" panose="020F0502020204030204" pitchFamily="34" charset="0"/>
                        <a:cs typeface="Times New Roman" panose="02020603050405020304" pitchFamily="18" charset="0"/>
                      </a:endParaRPr>
                    </a:p>
                  </a:txBody>
                  <a:tcPr marL="66711" marR="66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9">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Awareness  </a:t>
                      </a:r>
                      <a:r>
                        <a:rPr lang="en-US" sz="1600" dirty="0" err="1">
                          <a:effectLst/>
                          <a:latin typeface="+mn-lt"/>
                          <a:ea typeface="Calibri" panose="020F0502020204030204" pitchFamily="34" charset="0"/>
                          <a:cs typeface="Times New Roman" panose="02020603050405020304" pitchFamily="18" charset="0"/>
                        </a:rPr>
                        <a:t>programmes</a:t>
                      </a:r>
                      <a:endParaRPr lang="en-US" sz="1600" dirty="0">
                        <a:effectLst/>
                        <a:latin typeface="+mn-lt"/>
                        <a:ea typeface="Calibri" panose="020F0502020204030204" pitchFamily="34" charset="0"/>
                        <a:cs typeface="Times New Roman" panose="02020603050405020304" pitchFamily="18" charset="0"/>
                      </a:endParaRPr>
                    </a:p>
                  </a:txBody>
                  <a:tcPr marL="66711" marR="66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smtClean="0">
                          <a:effectLst/>
                          <a:latin typeface="+mn-lt"/>
                          <a:ea typeface="Calibri" panose="020F0502020204030204" pitchFamily="34" charset="0"/>
                          <a:cs typeface="Times New Roman" panose="02020603050405020304" pitchFamily="18" charset="0"/>
                        </a:rPr>
                        <a:t>20</a:t>
                      </a:r>
                      <a:endParaRPr lang="en-US" sz="1600" dirty="0">
                        <a:effectLst/>
                        <a:latin typeface="+mn-lt"/>
                        <a:ea typeface="Calibri" panose="020F0502020204030204" pitchFamily="34" charset="0"/>
                        <a:cs typeface="Times New Roman" panose="02020603050405020304" pitchFamily="18" charset="0"/>
                      </a:endParaRPr>
                    </a:p>
                  </a:txBody>
                  <a:tcPr marL="66711" marR="66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9">
                <a:tc>
                  <a:txBody>
                    <a:bodyPr/>
                    <a:lstStyle/>
                    <a:p>
                      <a:pPr marL="0" marR="0">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Women Health Camps</a:t>
                      </a:r>
                    </a:p>
                  </a:txBody>
                  <a:tcPr marL="66711" marR="66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smtClean="0">
                          <a:effectLst/>
                          <a:latin typeface="+mn-lt"/>
                          <a:ea typeface="Calibri" panose="020F0502020204030204" pitchFamily="34" charset="0"/>
                          <a:cs typeface="Times New Roman" panose="02020603050405020304" pitchFamily="18" charset="0"/>
                        </a:rPr>
                        <a:t>16</a:t>
                      </a:r>
                      <a:endParaRPr lang="en-US" sz="1600" dirty="0">
                        <a:effectLst/>
                        <a:latin typeface="+mn-lt"/>
                        <a:ea typeface="Calibri" panose="020F0502020204030204" pitchFamily="34" charset="0"/>
                        <a:cs typeface="Times New Roman" panose="02020603050405020304" pitchFamily="18" charset="0"/>
                      </a:endParaRPr>
                    </a:p>
                  </a:txBody>
                  <a:tcPr marL="66711" marR="66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9">
                <a:tc>
                  <a:txBody>
                    <a:bodyPr/>
                    <a:lstStyle/>
                    <a:p>
                      <a:pPr marL="0" marR="0">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Training Programmes</a:t>
                      </a:r>
                    </a:p>
                  </a:txBody>
                  <a:tcPr marL="66711" marR="66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smtClean="0">
                          <a:effectLst/>
                          <a:latin typeface="+mn-lt"/>
                          <a:ea typeface="Calibri" panose="020F0502020204030204" pitchFamily="34" charset="0"/>
                          <a:cs typeface="Times New Roman" panose="02020603050405020304" pitchFamily="18" charset="0"/>
                        </a:rPr>
                        <a:t>7</a:t>
                      </a:r>
                      <a:endParaRPr lang="en-US" sz="1600" dirty="0">
                        <a:effectLst/>
                        <a:latin typeface="+mn-lt"/>
                        <a:ea typeface="Calibri" panose="020F0502020204030204" pitchFamily="34" charset="0"/>
                        <a:cs typeface="Times New Roman" panose="02020603050405020304" pitchFamily="18" charset="0"/>
                      </a:endParaRPr>
                    </a:p>
                  </a:txBody>
                  <a:tcPr marL="66711" marR="66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Rectangle 14"/>
          <p:cNvSpPr/>
          <p:nvPr/>
        </p:nvSpPr>
        <p:spPr>
          <a:xfrm>
            <a:off x="195391" y="4785948"/>
            <a:ext cx="6078303" cy="685059"/>
          </a:xfrm>
          <a:prstGeom prst="rect">
            <a:avLst/>
          </a:prstGeom>
        </p:spPr>
        <p:txBody>
          <a:bodyPr wrap="square">
            <a:spAutoFit/>
          </a:bodyPr>
          <a:lstStyle/>
          <a:p>
            <a:pPr algn="ctr">
              <a:lnSpc>
                <a:spcPct val="107000"/>
              </a:lnSpc>
              <a:spcAft>
                <a:spcPts val="800"/>
              </a:spcAft>
            </a:pPr>
            <a:r>
              <a:rPr lang="en-US" b="1" dirty="0" err="1">
                <a:latin typeface="Times New Roman" panose="02020603050405020304" pitchFamily="18" charset="0"/>
                <a:ea typeface="Calibri" panose="020F0502020204030204" pitchFamily="34" charset="0"/>
                <a:cs typeface="Times New Roman" panose="02020603050405020304" pitchFamily="18" charset="0"/>
              </a:rPr>
              <a:t>Programmes</a:t>
            </a:r>
            <a:r>
              <a:rPr lang="en-US" b="1" dirty="0">
                <a:latin typeface="Times New Roman" panose="02020603050405020304" pitchFamily="18" charset="0"/>
                <a:ea typeface="Calibri" panose="020F0502020204030204" pitchFamily="34" charset="0"/>
                <a:cs typeface="Times New Roman" panose="02020603050405020304" pitchFamily="18" charset="0"/>
              </a:rPr>
              <a:t> organized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by the Institution for the promotion of gender equity during the last five years. (</a:t>
            </a:r>
            <a:r>
              <a:rPr lang="en-US"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2017-2022)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54851" y="251460"/>
            <a:ext cx="1685379" cy="369332"/>
          </a:xfrm>
          <a:prstGeom prst="rect">
            <a:avLst/>
          </a:prstGeom>
          <a:noFill/>
        </p:spPr>
        <p:txBody>
          <a:bodyPr wrap="square" rtlCol="0">
            <a:spAutoFit/>
          </a:bodyPr>
          <a:lstStyle/>
          <a:p>
            <a:r>
              <a:rPr lang="en-US" dirty="0" smtClean="0">
                <a:hlinkClick r:id="rId3"/>
              </a:rPr>
              <a:t>GeoTag Pictures</a:t>
            </a:r>
            <a:endParaRPr lang="en-US" dirty="0"/>
          </a:p>
        </p:txBody>
      </p:sp>
    </p:spTree>
    <p:extLst>
      <p:ext uri="{BB962C8B-B14F-4D97-AF65-F5344CB8AC3E}">
        <p14:creationId xmlns:p14="http://schemas.microsoft.com/office/powerpoint/2010/main" val="1031075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3"/>
          <a:stretch>
            <a:fillRect/>
          </a:stretch>
        </p:blipFill>
        <p:spPr>
          <a:xfrm>
            <a:off x="420624" y="2163873"/>
            <a:ext cx="5751822" cy="2605951"/>
          </a:xfrm>
          <a:prstGeom prst="rect">
            <a:avLst/>
          </a:prstGeom>
        </p:spPr>
      </p:pic>
      <p:pic>
        <p:nvPicPr>
          <p:cNvPr id="12" name="Picture 11"/>
          <p:cNvPicPr>
            <a:picLocks noChangeAspect="1"/>
          </p:cNvPicPr>
          <p:nvPr/>
        </p:nvPicPr>
        <p:blipFill>
          <a:blip r:embed="rId4"/>
          <a:stretch>
            <a:fillRect/>
          </a:stretch>
        </p:blipFill>
        <p:spPr>
          <a:xfrm>
            <a:off x="420624" y="4729017"/>
            <a:ext cx="6035040" cy="3853494"/>
          </a:xfrm>
          <a:prstGeom prst="rect">
            <a:avLst/>
          </a:prstGeom>
        </p:spPr>
      </p:pic>
    </p:spTree>
    <p:extLst>
      <p:ext uri="{BB962C8B-B14F-4D97-AF65-F5344CB8AC3E}">
        <p14:creationId xmlns:p14="http://schemas.microsoft.com/office/powerpoint/2010/main" val="1315936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3"/>
          <a:stretch>
            <a:fillRect/>
          </a:stretch>
        </p:blipFill>
        <p:spPr>
          <a:xfrm>
            <a:off x="209993" y="2552496"/>
            <a:ext cx="6172520" cy="5201616"/>
          </a:xfrm>
          <a:prstGeom prst="rect">
            <a:avLst/>
          </a:prstGeom>
        </p:spPr>
      </p:pic>
    </p:spTree>
    <p:extLst>
      <p:ext uri="{BB962C8B-B14F-4D97-AF65-F5344CB8AC3E}">
        <p14:creationId xmlns:p14="http://schemas.microsoft.com/office/powerpoint/2010/main" val="3384573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319721" y="2354921"/>
            <a:ext cx="6332234" cy="5563783"/>
          </a:xfrm>
          <a:prstGeom prst="rect">
            <a:avLst/>
          </a:prstGeom>
        </p:spPr>
      </p:pic>
    </p:spTree>
    <p:extLst>
      <p:ext uri="{BB962C8B-B14F-4D97-AF65-F5344CB8AC3E}">
        <p14:creationId xmlns:p14="http://schemas.microsoft.com/office/powerpoint/2010/main" val="247469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90588" y="2857259"/>
            <a:ext cx="7128419" cy="5346315"/>
          </a:xfrm>
          <a:prstGeom prst="rect">
            <a:avLst/>
          </a:prstGeom>
        </p:spPr>
      </p:pic>
    </p:spTree>
    <p:extLst>
      <p:ext uri="{BB962C8B-B14F-4D97-AF65-F5344CB8AC3E}">
        <p14:creationId xmlns:p14="http://schemas.microsoft.com/office/powerpoint/2010/main" val="3848864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3688" y="2857259"/>
            <a:ext cx="6724208" cy="5043157"/>
          </a:xfrm>
          <a:prstGeom prst="rect">
            <a:avLst/>
          </a:prstGeom>
        </p:spPr>
      </p:pic>
    </p:spTree>
    <p:extLst>
      <p:ext uri="{BB962C8B-B14F-4D97-AF65-F5344CB8AC3E}">
        <p14:creationId xmlns:p14="http://schemas.microsoft.com/office/powerpoint/2010/main" val="1715921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82296" y="2857259"/>
            <a:ext cx="6925165" cy="5193875"/>
          </a:xfrm>
          <a:prstGeom prst="rect">
            <a:avLst/>
          </a:prstGeom>
        </p:spPr>
      </p:pic>
    </p:spTree>
    <p:extLst>
      <p:ext uri="{BB962C8B-B14F-4D97-AF65-F5344CB8AC3E}">
        <p14:creationId xmlns:p14="http://schemas.microsoft.com/office/powerpoint/2010/main" val="1108737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0" y="2616138"/>
            <a:ext cx="6858000" cy="3911723"/>
          </a:xfrm>
          <a:prstGeom prst="rect">
            <a:avLst/>
          </a:prstGeom>
        </p:spPr>
      </p:pic>
    </p:spTree>
    <p:extLst>
      <p:ext uri="{BB962C8B-B14F-4D97-AF65-F5344CB8AC3E}">
        <p14:creationId xmlns:p14="http://schemas.microsoft.com/office/powerpoint/2010/main" val="750671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0" y="2613742"/>
            <a:ext cx="6858000" cy="3916516"/>
          </a:xfrm>
          <a:prstGeom prst="rect">
            <a:avLst/>
          </a:prstGeom>
        </p:spPr>
      </p:pic>
    </p:spTree>
    <p:extLst>
      <p:ext uri="{BB962C8B-B14F-4D97-AF65-F5344CB8AC3E}">
        <p14:creationId xmlns:p14="http://schemas.microsoft.com/office/powerpoint/2010/main" val="236162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15131" y="2857259"/>
            <a:ext cx="6667086" cy="5105553"/>
          </a:xfrm>
          <a:prstGeom prst="rect">
            <a:avLst/>
          </a:prstGeom>
        </p:spPr>
      </p:pic>
    </p:spTree>
    <p:extLst>
      <p:ext uri="{BB962C8B-B14F-4D97-AF65-F5344CB8AC3E}">
        <p14:creationId xmlns:p14="http://schemas.microsoft.com/office/powerpoint/2010/main" val="1901188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182880" y="2165153"/>
            <a:ext cx="6659989" cy="5405549"/>
          </a:xfrm>
          <a:prstGeom prst="rect">
            <a:avLst/>
          </a:prstGeom>
        </p:spPr>
      </p:pic>
    </p:spTree>
    <p:extLst>
      <p:ext uri="{BB962C8B-B14F-4D97-AF65-F5344CB8AC3E}">
        <p14:creationId xmlns:p14="http://schemas.microsoft.com/office/powerpoint/2010/main" val="2381753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58000" cy="1934047"/>
            <a:chOff x="-13776" y="-213850"/>
            <a:chExt cx="6858000" cy="1934047"/>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13776" y="1073866"/>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smtClean="0"/>
                <a:t>Programmes</a:t>
              </a:r>
              <a:r>
                <a:rPr lang="en-US" b="1" i="1" dirty="0" smtClean="0"/>
                <a:t> organized </a:t>
              </a:r>
              <a:r>
                <a:rPr lang="en-US" b="1" dirty="0"/>
                <a:t>by the Institution for the promotion of gender equity during the last five years</a:t>
              </a:r>
              <a:r>
                <a:rPr lang="en-US" b="1" i="1" dirty="0" smtClean="0"/>
                <a:t> </a:t>
              </a:r>
              <a:endParaRPr lang="en-US" b="1" i="1" dirty="0"/>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object 3"/>
          <p:cNvGraphicFramePr>
            <a:graphicFrameLocks noGrp="1"/>
          </p:cNvGraphicFramePr>
          <p:nvPr>
            <p:extLst>
              <p:ext uri="{D42A27DB-BD31-4B8C-83A1-F6EECF244321}">
                <p14:modId xmlns:p14="http://schemas.microsoft.com/office/powerpoint/2010/main" val="1989918133"/>
              </p:ext>
            </p:extLst>
          </p:nvPr>
        </p:nvGraphicFramePr>
        <p:xfrm>
          <a:off x="-15131" y="1989267"/>
          <a:ext cx="6858000" cy="7204122"/>
        </p:xfrm>
        <a:graphic>
          <a:graphicData uri="http://schemas.openxmlformats.org/drawingml/2006/table">
            <a:tbl>
              <a:tblPr>
                <a:tableStyleId>{2D5ABB26-0587-4C30-8999-92F81FD0307C}</a:tableStyleId>
              </a:tblPr>
              <a:tblGrid>
                <a:gridCol w="501367"/>
                <a:gridCol w="4798810"/>
                <a:gridCol w="1020642"/>
                <a:gridCol w="537181"/>
              </a:tblGrid>
              <a:tr h="300471">
                <a:tc>
                  <a:txBody>
                    <a:bodyPr/>
                    <a:lstStyle/>
                    <a:p>
                      <a:pPr marR="98425" algn="r">
                        <a:lnSpc>
                          <a:spcPts val="1345"/>
                        </a:lnSpc>
                      </a:pPr>
                      <a:r>
                        <a:rPr sz="1000" spc="-5" dirty="0">
                          <a:latin typeface="Times New Roman"/>
                          <a:cs typeface="Times New Roman"/>
                        </a:rPr>
                        <a:t>S.</a:t>
                      </a:r>
                      <a:r>
                        <a:rPr sz="1000" spc="-35" dirty="0">
                          <a:latin typeface="Times New Roman"/>
                          <a:cs typeface="Times New Roman"/>
                        </a:rPr>
                        <a:t> </a:t>
                      </a:r>
                      <a:r>
                        <a:rPr sz="1000" spc="-5" dirty="0">
                          <a:latin typeface="Times New Roman"/>
                          <a:cs typeface="Times New Roman"/>
                        </a:rPr>
                        <a:t>No.</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45"/>
                        </a:lnSpc>
                      </a:pPr>
                      <a:r>
                        <a:rPr sz="1000" dirty="0">
                          <a:latin typeface="Times New Roman"/>
                          <a:cs typeface="Times New Roman"/>
                        </a:rPr>
                        <a:t>Title</a:t>
                      </a:r>
                      <a:r>
                        <a:rPr sz="1000" spc="-30" dirty="0">
                          <a:latin typeface="Times New Roman"/>
                          <a:cs typeface="Times New Roman"/>
                        </a:rPr>
                        <a:t> </a:t>
                      </a:r>
                      <a:r>
                        <a:rPr sz="1000" dirty="0">
                          <a:latin typeface="Times New Roman"/>
                          <a:cs typeface="Times New Roman"/>
                        </a:rPr>
                        <a:t>of</a:t>
                      </a:r>
                      <a:r>
                        <a:rPr sz="1000" spc="-20" dirty="0">
                          <a:latin typeface="Times New Roman"/>
                          <a:cs typeface="Times New Roman"/>
                        </a:rPr>
                        <a:t> </a:t>
                      </a:r>
                      <a:r>
                        <a:rPr sz="1000" dirty="0">
                          <a:latin typeface="Times New Roman"/>
                          <a:cs typeface="Times New Roman"/>
                        </a:rPr>
                        <a:t>the</a:t>
                      </a:r>
                      <a:r>
                        <a:rPr sz="1000" spc="-35" dirty="0">
                          <a:latin typeface="Times New Roman"/>
                          <a:cs typeface="Times New Roman"/>
                        </a:rPr>
                        <a:t> </a:t>
                      </a:r>
                      <a:r>
                        <a:rPr sz="1000" dirty="0">
                          <a:latin typeface="Times New Roman"/>
                          <a:cs typeface="Times New Roman"/>
                        </a:rPr>
                        <a:t>activity</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45"/>
                        </a:lnSpc>
                      </a:pPr>
                      <a:r>
                        <a:rPr sz="1000" spc="-5" dirty="0">
                          <a:latin typeface="Times New Roman"/>
                          <a:cs typeface="Times New Roman"/>
                        </a:rPr>
                        <a:t>Date</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140335">
                        <a:lnSpc>
                          <a:spcPts val="1380"/>
                        </a:lnSpc>
                      </a:pPr>
                      <a:r>
                        <a:rPr sz="1000" spc="-5" dirty="0" smtClean="0">
                          <a:latin typeface="Times New Roman"/>
                          <a:cs typeface="Times New Roman"/>
                        </a:rPr>
                        <a:t>N</a:t>
                      </a:r>
                      <a:r>
                        <a:rPr lang="en-US" sz="1000" spc="-5" dirty="0" smtClean="0">
                          <a:latin typeface="Times New Roman"/>
                          <a:cs typeface="Times New Roman"/>
                        </a:rPr>
                        <a:t>o</a:t>
                      </a:r>
                      <a:r>
                        <a:rPr sz="1000" spc="-5" dirty="0" smtClean="0">
                          <a:latin typeface="Times New Roman"/>
                          <a:cs typeface="Times New Roman"/>
                        </a:rPr>
                        <a:t> </a:t>
                      </a:r>
                      <a:r>
                        <a:rPr sz="1000" dirty="0">
                          <a:latin typeface="Times New Roman"/>
                          <a:cs typeface="Times New Roman"/>
                        </a:rPr>
                        <a:t>of </a:t>
                      </a:r>
                      <a:r>
                        <a:rPr sz="1000" spc="5" dirty="0">
                          <a:latin typeface="Times New Roman"/>
                          <a:cs typeface="Times New Roman"/>
                        </a:rPr>
                        <a:t> </a:t>
                      </a:r>
                      <a:r>
                        <a:rPr sz="1000" dirty="0" smtClean="0">
                          <a:latin typeface="Times New Roman"/>
                          <a:cs typeface="Times New Roman"/>
                        </a:rPr>
                        <a:t>p</a:t>
                      </a:r>
                      <a:r>
                        <a:rPr sz="1000" spc="-5" dirty="0" smtClean="0">
                          <a:latin typeface="Times New Roman"/>
                          <a:cs typeface="Times New Roman"/>
                        </a:rPr>
                        <a:t>a</a:t>
                      </a:r>
                      <a:r>
                        <a:rPr sz="1000" dirty="0" smtClean="0">
                          <a:latin typeface="Times New Roman"/>
                          <a:cs typeface="Times New Roman"/>
                        </a:rPr>
                        <a:t>rt</a:t>
                      </a:r>
                      <a:r>
                        <a:rPr lang="en-US" sz="1000" dirty="0" smtClean="0">
                          <a:latin typeface="Times New Roman"/>
                          <a:cs typeface="Times New Roman"/>
                        </a:rPr>
                        <a:t>.</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300471">
                <a:tc>
                  <a:txBody>
                    <a:bodyPr/>
                    <a:lstStyle/>
                    <a:p>
                      <a:pPr marL="296545">
                        <a:lnSpc>
                          <a:spcPts val="1355"/>
                        </a:lnSpc>
                      </a:pPr>
                      <a:r>
                        <a:rPr sz="1000" dirty="0">
                          <a:latin typeface="Times New Roman"/>
                          <a:cs typeface="Times New Roman"/>
                        </a:rPr>
                        <a:t>1.</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1139190">
                        <a:lnSpc>
                          <a:spcPts val="1370"/>
                        </a:lnSpc>
                      </a:pPr>
                      <a:r>
                        <a:rPr sz="1000" dirty="0">
                          <a:latin typeface="Times New Roman"/>
                          <a:cs typeface="Times New Roman"/>
                        </a:rPr>
                        <a:t>Women</a:t>
                      </a:r>
                      <a:r>
                        <a:rPr sz="1000" spc="300" dirty="0">
                          <a:latin typeface="Times New Roman"/>
                          <a:cs typeface="Times New Roman"/>
                        </a:rPr>
                        <a:t> </a:t>
                      </a:r>
                      <a:r>
                        <a:rPr sz="1000" spc="-5" dirty="0">
                          <a:latin typeface="Times New Roman"/>
                          <a:cs typeface="Times New Roman"/>
                        </a:rPr>
                        <a:t>Empowerment; </a:t>
                      </a:r>
                      <a:r>
                        <a:rPr sz="1000" dirty="0">
                          <a:latin typeface="Times New Roman"/>
                          <a:cs typeface="Times New Roman"/>
                        </a:rPr>
                        <a:t> </a:t>
                      </a:r>
                      <a:r>
                        <a:rPr sz="1000" spc="-5" dirty="0">
                          <a:latin typeface="Times New Roman"/>
                          <a:cs typeface="Times New Roman"/>
                        </a:rPr>
                        <a:t>Female</a:t>
                      </a:r>
                      <a:r>
                        <a:rPr sz="1000" spc="-15" dirty="0">
                          <a:latin typeface="Times New Roman"/>
                          <a:cs typeface="Times New Roman"/>
                        </a:rPr>
                        <a:t> </a:t>
                      </a:r>
                      <a:r>
                        <a:rPr sz="1000" spc="-5" dirty="0">
                          <a:latin typeface="Times New Roman"/>
                          <a:cs typeface="Times New Roman"/>
                        </a:rPr>
                        <a:t>Hygiene</a:t>
                      </a:r>
                      <a:r>
                        <a:rPr sz="1000" spc="-15" dirty="0">
                          <a:latin typeface="Times New Roman"/>
                          <a:cs typeface="Times New Roman"/>
                        </a:rPr>
                        <a:t> </a:t>
                      </a:r>
                      <a:r>
                        <a:rPr sz="1000" spc="-5" dirty="0">
                          <a:latin typeface="Times New Roman"/>
                          <a:cs typeface="Times New Roman"/>
                        </a:rPr>
                        <a:t>and</a:t>
                      </a:r>
                      <a:r>
                        <a:rPr sz="1000" spc="-10" dirty="0">
                          <a:latin typeface="Times New Roman"/>
                          <a:cs typeface="Times New Roman"/>
                        </a:rPr>
                        <a:t> </a:t>
                      </a:r>
                      <a:r>
                        <a:rPr sz="1000" dirty="0">
                          <a:latin typeface="Times New Roman"/>
                          <a:cs typeface="Times New Roman"/>
                        </a:rPr>
                        <a:t>Sanitation</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55"/>
                        </a:lnSpc>
                      </a:pPr>
                      <a:r>
                        <a:rPr sz="1000" spc="-5" dirty="0">
                          <a:latin typeface="Times New Roman"/>
                          <a:cs typeface="Times New Roman"/>
                        </a:rPr>
                        <a:t>13-03-2018</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3540" algn="l">
                        <a:lnSpc>
                          <a:spcPts val="1425"/>
                        </a:lnSpc>
                        <a:spcBef>
                          <a:spcPts val="5"/>
                        </a:spcBef>
                      </a:pPr>
                      <a:r>
                        <a:rPr sz="1000" dirty="0" smtClean="0">
                          <a:latin typeface="Times New Roman"/>
                          <a:cs typeface="Times New Roman"/>
                        </a:rPr>
                        <a:t>70</a:t>
                      </a:r>
                      <a:endParaRPr sz="1000" dirty="0">
                        <a:latin typeface="Times New Roman"/>
                        <a:cs typeface="Times New Roman"/>
                      </a:endParaRP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1653280">
                <a:tc>
                  <a:txBody>
                    <a:bodyPr/>
                    <a:lstStyle/>
                    <a:p>
                      <a:pPr marL="296545">
                        <a:lnSpc>
                          <a:spcPts val="1355"/>
                        </a:lnSpc>
                      </a:pPr>
                      <a:r>
                        <a:rPr sz="1000" dirty="0">
                          <a:latin typeface="Times New Roman"/>
                          <a:cs typeface="Times New Roman"/>
                        </a:rPr>
                        <a:t>2.</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100965">
                        <a:lnSpc>
                          <a:spcPts val="1380"/>
                        </a:lnSpc>
                        <a:spcBef>
                          <a:spcPts val="10"/>
                        </a:spcBef>
                      </a:pPr>
                      <a:r>
                        <a:rPr sz="1000" spc="-5" dirty="0">
                          <a:latin typeface="Times New Roman"/>
                          <a:cs typeface="Times New Roman"/>
                        </a:rPr>
                        <a:t>Training</a:t>
                      </a:r>
                      <a:r>
                        <a:rPr sz="1000" spc="-15" dirty="0">
                          <a:latin typeface="Times New Roman"/>
                          <a:cs typeface="Times New Roman"/>
                        </a:rPr>
                        <a:t> </a:t>
                      </a:r>
                      <a:r>
                        <a:rPr sz="1000" dirty="0">
                          <a:latin typeface="Times New Roman"/>
                          <a:cs typeface="Times New Roman"/>
                        </a:rPr>
                        <a:t>Workshop</a:t>
                      </a:r>
                      <a:r>
                        <a:rPr sz="1000" spc="5" dirty="0">
                          <a:latin typeface="Times New Roman"/>
                          <a:cs typeface="Times New Roman"/>
                        </a:rPr>
                        <a:t> </a:t>
                      </a:r>
                      <a:r>
                        <a:rPr sz="1000" spc="-10" dirty="0">
                          <a:latin typeface="Times New Roman"/>
                          <a:cs typeface="Times New Roman"/>
                        </a:rPr>
                        <a:t>In</a:t>
                      </a:r>
                      <a:r>
                        <a:rPr sz="1000" spc="10" dirty="0">
                          <a:latin typeface="Times New Roman"/>
                          <a:cs typeface="Times New Roman"/>
                        </a:rPr>
                        <a:t> </a:t>
                      </a:r>
                      <a:r>
                        <a:rPr sz="1000" spc="-5" dirty="0">
                          <a:latin typeface="Times New Roman"/>
                          <a:cs typeface="Times New Roman"/>
                        </a:rPr>
                        <a:t>collaboration</a:t>
                      </a:r>
                      <a:r>
                        <a:rPr sz="1000" spc="5" dirty="0">
                          <a:latin typeface="Times New Roman"/>
                          <a:cs typeface="Times New Roman"/>
                        </a:rPr>
                        <a:t> </a:t>
                      </a:r>
                      <a:r>
                        <a:rPr sz="1000" dirty="0">
                          <a:latin typeface="Times New Roman"/>
                          <a:cs typeface="Times New Roman"/>
                        </a:rPr>
                        <a:t>with </a:t>
                      </a:r>
                      <a:r>
                        <a:rPr sz="1000" spc="-5" dirty="0">
                          <a:latin typeface="Times New Roman"/>
                          <a:cs typeface="Times New Roman"/>
                        </a:rPr>
                        <a:t>Delhi </a:t>
                      </a:r>
                      <a:r>
                        <a:rPr sz="1000" dirty="0">
                          <a:latin typeface="Times New Roman"/>
                          <a:cs typeface="Times New Roman"/>
                        </a:rPr>
                        <a:t> </a:t>
                      </a:r>
                      <a:r>
                        <a:rPr sz="1000" spc="-5" dirty="0">
                          <a:latin typeface="Times New Roman"/>
                          <a:cs typeface="Times New Roman"/>
                        </a:rPr>
                        <a:t>Police </a:t>
                      </a:r>
                      <a:r>
                        <a:rPr sz="1000" dirty="0">
                          <a:latin typeface="Times New Roman"/>
                          <a:cs typeface="Times New Roman"/>
                        </a:rPr>
                        <a:t>on </a:t>
                      </a:r>
                      <a:r>
                        <a:rPr sz="1000" spc="-5" dirty="0">
                          <a:latin typeface="Times New Roman"/>
                          <a:cs typeface="Times New Roman"/>
                        </a:rPr>
                        <a:t>Sensitization </a:t>
                      </a:r>
                      <a:r>
                        <a:rPr sz="1000" dirty="0">
                          <a:latin typeface="Times New Roman"/>
                          <a:cs typeface="Times New Roman"/>
                        </a:rPr>
                        <a:t>&amp; </a:t>
                      </a:r>
                      <a:r>
                        <a:rPr sz="1000" spc="-5" dirty="0">
                          <a:latin typeface="Times New Roman"/>
                          <a:cs typeface="Times New Roman"/>
                        </a:rPr>
                        <a:t>Cyber </a:t>
                      </a:r>
                      <a:r>
                        <a:rPr sz="1000" dirty="0">
                          <a:latin typeface="Times New Roman"/>
                          <a:cs typeface="Times New Roman"/>
                        </a:rPr>
                        <a:t>Awareness- </a:t>
                      </a:r>
                      <a:r>
                        <a:rPr sz="1000" spc="5" dirty="0">
                          <a:latin typeface="Times New Roman"/>
                          <a:cs typeface="Times New Roman"/>
                        </a:rPr>
                        <a:t> </a:t>
                      </a:r>
                      <a:r>
                        <a:rPr sz="1000" spc="-5" dirty="0">
                          <a:latin typeface="Times New Roman"/>
                          <a:cs typeface="Times New Roman"/>
                        </a:rPr>
                        <a:t>Cum-Training Programme</a:t>
                      </a:r>
                      <a:r>
                        <a:rPr sz="1000" spc="5" dirty="0">
                          <a:latin typeface="Times New Roman"/>
                          <a:cs typeface="Times New Roman"/>
                        </a:rPr>
                        <a:t> </a:t>
                      </a:r>
                      <a:r>
                        <a:rPr sz="1000" spc="-5" dirty="0">
                          <a:latin typeface="Times New Roman"/>
                          <a:cs typeface="Times New Roman"/>
                        </a:rPr>
                        <a:t>And</a:t>
                      </a:r>
                      <a:r>
                        <a:rPr sz="1000" spc="10" dirty="0">
                          <a:latin typeface="Times New Roman"/>
                          <a:cs typeface="Times New Roman"/>
                        </a:rPr>
                        <a:t> </a:t>
                      </a:r>
                      <a:r>
                        <a:rPr sz="1000" spc="-5" dirty="0">
                          <a:latin typeface="Times New Roman"/>
                          <a:cs typeface="Times New Roman"/>
                        </a:rPr>
                        <a:t>“Familiarization </a:t>
                      </a:r>
                      <a:r>
                        <a:rPr sz="1000" spc="-285" dirty="0">
                          <a:latin typeface="Times New Roman"/>
                          <a:cs typeface="Times New Roman"/>
                        </a:rPr>
                        <a:t> </a:t>
                      </a:r>
                      <a:r>
                        <a:rPr sz="1000" spc="-5" dirty="0">
                          <a:latin typeface="Times New Roman"/>
                          <a:cs typeface="Times New Roman"/>
                        </a:rPr>
                        <a:t>with</a:t>
                      </a:r>
                      <a:r>
                        <a:rPr sz="1000" spc="-10" dirty="0">
                          <a:latin typeface="Times New Roman"/>
                          <a:cs typeface="Times New Roman"/>
                        </a:rPr>
                        <a:t> </a:t>
                      </a:r>
                      <a:r>
                        <a:rPr sz="1000" spc="-5" dirty="0">
                          <a:latin typeface="Times New Roman"/>
                          <a:cs typeface="Times New Roman"/>
                        </a:rPr>
                        <a:t>Himmat</a:t>
                      </a:r>
                      <a:r>
                        <a:rPr sz="1000" dirty="0">
                          <a:latin typeface="Times New Roman"/>
                          <a:cs typeface="Times New Roman"/>
                        </a:rPr>
                        <a:t> Plus</a:t>
                      </a:r>
                      <a:r>
                        <a:rPr sz="1000" spc="-5" dirty="0">
                          <a:latin typeface="Times New Roman"/>
                          <a:cs typeface="Times New Roman"/>
                        </a:rPr>
                        <a:t> App”</a:t>
                      </a:r>
                      <a:endParaRPr sz="1000" dirty="0">
                        <a:latin typeface="Times New Roman"/>
                        <a:cs typeface="Times New Roman"/>
                      </a:endParaRPr>
                    </a:p>
                    <a:p>
                      <a:pPr marL="66675" marR="412115">
                        <a:lnSpc>
                          <a:spcPts val="1380"/>
                        </a:lnSpc>
                      </a:pPr>
                      <a:r>
                        <a:rPr sz="1000" dirty="0">
                          <a:latin typeface="Times New Roman"/>
                          <a:cs typeface="Times New Roman"/>
                        </a:rPr>
                        <a:t>Chief </a:t>
                      </a:r>
                      <a:r>
                        <a:rPr sz="1000" spc="-5" dirty="0">
                          <a:latin typeface="Times New Roman"/>
                          <a:cs typeface="Times New Roman"/>
                        </a:rPr>
                        <a:t>Guest </a:t>
                      </a:r>
                      <a:r>
                        <a:rPr sz="1000" dirty="0">
                          <a:latin typeface="Times New Roman"/>
                          <a:cs typeface="Times New Roman"/>
                        </a:rPr>
                        <a:t>Shri Vijay </a:t>
                      </a:r>
                      <a:r>
                        <a:rPr sz="1000" spc="-5" dirty="0">
                          <a:latin typeface="Times New Roman"/>
                          <a:cs typeface="Times New Roman"/>
                        </a:rPr>
                        <a:t>Kumar, </a:t>
                      </a:r>
                      <a:r>
                        <a:rPr sz="1000" spc="-15" dirty="0">
                          <a:latin typeface="Times New Roman"/>
                          <a:cs typeface="Times New Roman"/>
                        </a:rPr>
                        <a:t>IPS </a:t>
                      </a:r>
                      <a:r>
                        <a:rPr sz="1000" dirty="0">
                          <a:latin typeface="Times New Roman"/>
                          <a:cs typeface="Times New Roman"/>
                        </a:rPr>
                        <a:t>Deputy </a:t>
                      </a:r>
                      <a:r>
                        <a:rPr sz="1000" spc="-285" dirty="0">
                          <a:latin typeface="Times New Roman"/>
                          <a:cs typeface="Times New Roman"/>
                        </a:rPr>
                        <a:t> </a:t>
                      </a:r>
                      <a:r>
                        <a:rPr sz="1000" dirty="0">
                          <a:latin typeface="Times New Roman"/>
                          <a:cs typeface="Times New Roman"/>
                        </a:rPr>
                        <a:t>Commissioner</a:t>
                      </a:r>
                      <a:r>
                        <a:rPr sz="1000" spc="-15" dirty="0">
                          <a:latin typeface="Times New Roman"/>
                          <a:cs typeface="Times New Roman"/>
                        </a:rPr>
                        <a:t> </a:t>
                      </a:r>
                      <a:r>
                        <a:rPr sz="1000" dirty="0">
                          <a:latin typeface="Times New Roman"/>
                          <a:cs typeface="Times New Roman"/>
                        </a:rPr>
                        <a:t>of</a:t>
                      </a:r>
                      <a:r>
                        <a:rPr sz="1000" spc="-5" dirty="0">
                          <a:latin typeface="Times New Roman"/>
                          <a:cs typeface="Times New Roman"/>
                        </a:rPr>
                        <a:t> </a:t>
                      </a:r>
                      <a:r>
                        <a:rPr sz="1000" dirty="0">
                          <a:latin typeface="Times New Roman"/>
                          <a:cs typeface="Times New Roman"/>
                        </a:rPr>
                        <a:t>Police</a:t>
                      </a:r>
                    </a:p>
                    <a:p>
                      <a:pPr marL="66675" marR="210185">
                        <a:lnSpc>
                          <a:spcPts val="1380"/>
                        </a:lnSpc>
                      </a:pPr>
                      <a:r>
                        <a:rPr sz="1000" spc="-5" dirty="0">
                          <a:latin typeface="Times New Roman"/>
                          <a:cs typeface="Times New Roman"/>
                        </a:rPr>
                        <a:t>Other</a:t>
                      </a:r>
                      <a:r>
                        <a:rPr sz="1000" spc="20" dirty="0">
                          <a:latin typeface="Times New Roman"/>
                          <a:cs typeface="Times New Roman"/>
                        </a:rPr>
                        <a:t> </a:t>
                      </a:r>
                      <a:r>
                        <a:rPr sz="1000" spc="-5" dirty="0">
                          <a:latin typeface="Times New Roman"/>
                          <a:cs typeface="Times New Roman"/>
                        </a:rPr>
                        <a:t>Guests/Trainers</a:t>
                      </a:r>
                      <a:r>
                        <a:rPr sz="1000" spc="20" dirty="0">
                          <a:latin typeface="Times New Roman"/>
                          <a:cs typeface="Times New Roman"/>
                        </a:rPr>
                        <a:t> </a:t>
                      </a:r>
                      <a:r>
                        <a:rPr sz="1000" spc="-5" dirty="0">
                          <a:latin typeface="Times New Roman"/>
                          <a:cs typeface="Times New Roman"/>
                        </a:rPr>
                        <a:t>/Speakers</a:t>
                      </a:r>
                      <a:r>
                        <a:rPr sz="1000" spc="20" dirty="0">
                          <a:latin typeface="Times New Roman"/>
                          <a:cs typeface="Times New Roman"/>
                        </a:rPr>
                        <a:t> </a:t>
                      </a:r>
                      <a:r>
                        <a:rPr sz="1000" spc="-5" dirty="0">
                          <a:latin typeface="Times New Roman"/>
                          <a:cs typeface="Times New Roman"/>
                        </a:rPr>
                        <a:t>:Sensitization </a:t>
                      </a:r>
                      <a:r>
                        <a:rPr sz="1000" spc="-285" dirty="0">
                          <a:latin typeface="Times New Roman"/>
                          <a:cs typeface="Times New Roman"/>
                        </a:rPr>
                        <a:t> </a:t>
                      </a:r>
                      <a:r>
                        <a:rPr sz="1000" dirty="0">
                          <a:latin typeface="Times New Roman"/>
                          <a:cs typeface="Times New Roman"/>
                        </a:rPr>
                        <a:t>&amp;</a:t>
                      </a:r>
                      <a:r>
                        <a:rPr sz="1000" spc="-15" dirty="0">
                          <a:latin typeface="Times New Roman"/>
                          <a:cs typeface="Times New Roman"/>
                        </a:rPr>
                        <a:t> </a:t>
                      </a:r>
                      <a:r>
                        <a:rPr sz="1000" spc="-5" dirty="0">
                          <a:latin typeface="Times New Roman"/>
                          <a:cs typeface="Times New Roman"/>
                        </a:rPr>
                        <a:t>Cyber</a:t>
                      </a:r>
                      <a:r>
                        <a:rPr sz="1000" dirty="0">
                          <a:latin typeface="Times New Roman"/>
                          <a:cs typeface="Times New Roman"/>
                        </a:rPr>
                        <a:t> </a:t>
                      </a:r>
                      <a:r>
                        <a:rPr sz="1000" spc="-5" dirty="0">
                          <a:latin typeface="Times New Roman"/>
                          <a:cs typeface="Times New Roman"/>
                        </a:rPr>
                        <a:t>Awareness</a:t>
                      </a:r>
                      <a:r>
                        <a:rPr sz="1000" dirty="0">
                          <a:latin typeface="Times New Roman"/>
                          <a:cs typeface="Times New Roman"/>
                        </a:rPr>
                        <a:t> and</a:t>
                      </a:r>
                      <a:r>
                        <a:rPr sz="1000" spc="5" dirty="0">
                          <a:latin typeface="Times New Roman"/>
                          <a:cs typeface="Times New Roman"/>
                        </a:rPr>
                        <a:t> </a:t>
                      </a:r>
                      <a:r>
                        <a:rPr sz="1000" spc="-5" dirty="0">
                          <a:latin typeface="Times New Roman"/>
                          <a:cs typeface="Times New Roman"/>
                        </a:rPr>
                        <a:t>Familiarization</a:t>
                      </a:r>
                      <a:r>
                        <a:rPr sz="1000" dirty="0">
                          <a:latin typeface="Times New Roman"/>
                          <a:cs typeface="Times New Roman"/>
                        </a:rPr>
                        <a:t> with </a:t>
                      </a:r>
                      <a:r>
                        <a:rPr sz="1000" spc="5" dirty="0">
                          <a:latin typeface="Times New Roman"/>
                          <a:cs typeface="Times New Roman"/>
                        </a:rPr>
                        <a:t> </a:t>
                      </a:r>
                      <a:r>
                        <a:rPr sz="1000" spc="-5" dirty="0">
                          <a:latin typeface="Times New Roman"/>
                          <a:cs typeface="Times New Roman"/>
                        </a:rPr>
                        <a:t>Himmat </a:t>
                      </a:r>
                      <a:r>
                        <a:rPr sz="1000" dirty="0">
                          <a:latin typeface="Times New Roman"/>
                          <a:cs typeface="Times New Roman"/>
                        </a:rPr>
                        <a:t>Plus App</a:t>
                      </a:r>
                      <a:r>
                        <a:rPr sz="1000" spc="-5" dirty="0">
                          <a:latin typeface="Times New Roman"/>
                          <a:cs typeface="Times New Roman"/>
                        </a:rPr>
                        <a:t> </a:t>
                      </a:r>
                      <a:r>
                        <a:rPr sz="1000" spc="5" dirty="0">
                          <a:latin typeface="Times New Roman"/>
                          <a:cs typeface="Times New Roman"/>
                        </a:rPr>
                        <a:t>by</a:t>
                      </a:r>
                      <a:r>
                        <a:rPr sz="1000" spc="-40" dirty="0">
                          <a:latin typeface="Times New Roman"/>
                          <a:cs typeface="Times New Roman"/>
                        </a:rPr>
                        <a:t> </a:t>
                      </a:r>
                      <a:r>
                        <a:rPr sz="1000" dirty="0">
                          <a:latin typeface="Times New Roman"/>
                          <a:cs typeface="Times New Roman"/>
                        </a:rPr>
                        <a:t>Shri</a:t>
                      </a:r>
                      <a:r>
                        <a:rPr sz="1000" spc="-5" dirty="0">
                          <a:latin typeface="Times New Roman"/>
                          <a:cs typeface="Times New Roman"/>
                        </a:rPr>
                        <a:t> </a:t>
                      </a:r>
                      <a:r>
                        <a:rPr sz="1000" dirty="0">
                          <a:latin typeface="Times New Roman"/>
                          <a:cs typeface="Times New Roman"/>
                        </a:rPr>
                        <a:t>Ajit </a:t>
                      </a:r>
                      <a:r>
                        <a:rPr sz="1000" spc="-5" dirty="0">
                          <a:latin typeface="Times New Roman"/>
                          <a:cs typeface="Times New Roman"/>
                        </a:rPr>
                        <a:t>Kumar,</a:t>
                      </a:r>
                      <a:endParaRPr sz="1000" dirty="0">
                        <a:latin typeface="Times New Roman"/>
                        <a:cs typeface="Times New Roman"/>
                      </a:endParaRPr>
                    </a:p>
                    <a:p>
                      <a:pPr marL="66675" marR="171450">
                        <a:lnSpc>
                          <a:spcPts val="1380"/>
                        </a:lnSpc>
                        <a:spcBef>
                          <a:spcPts val="5"/>
                        </a:spcBef>
                      </a:pPr>
                      <a:r>
                        <a:rPr sz="1000" spc="-5" dirty="0">
                          <a:latin typeface="Times New Roman"/>
                          <a:cs typeface="Times New Roman"/>
                        </a:rPr>
                        <a:t>Inspector, </a:t>
                      </a:r>
                      <a:r>
                        <a:rPr sz="1000" dirty="0">
                          <a:latin typeface="Times New Roman"/>
                          <a:cs typeface="Times New Roman"/>
                        </a:rPr>
                        <a:t>Delhi </a:t>
                      </a:r>
                      <a:r>
                        <a:rPr sz="1000" spc="-5" dirty="0">
                          <a:latin typeface="Times New Roman"/>
                          <a:cs typeface="Times New Roman"/>
                        </a:rPr>
                        <a:t>Police Key </a:t>
                      </a:r>
                      <a:r>
                        <a:rPr sz="1000" dirty="0">
                          <a:latin typeface="Times New Roman"/>
                          <a:cs typeface="Times New Roman"/>
                        </a:rPr>
                        <a:t>note </a:t>
                      </a:r>
                      <a:r>
                        <a:rPr sz="1000" spc="-5" dirty="0">
                          <a:latin typeface="Times New Roman"/>
                          <a:cs typeface="Times New Roman"/>
                        </a:rPr>
                        <a:t>address </a:t>
                      </a:r>
                      <a:r>
                        <a:rPr sz="1000" spc="10" dirty="0">
                          <a:latin typeface="Times New Roman"/>
                          <a:cs typeface="Times New Roman"/>
                        </a:rPr>
                        <a:t>by </a:t>
                      </a:r>
                      <a:r>
                        <a:rPr sz="1000" spc="15" dirty="0">
                          <a:latin typeface="Times New Roman"/>
                          <a:cs typeface="Times New Roman"/>
                        </a:rPr>
                        <a:t> </a:t>
                      </a:r>
                      <a:r>
                        <a:rPr sz="1000" dirty="0">
                          <a:latin typeface="Times New Roman"/>
                          <a:cs typeface="Times New Roman"/>
                        </a:rPr>
                        <a:t>Shri.</a:t>
                      </a:r>
                      <a:r>
                        <a:rPr sz="1000" spc="-10" dirty="0">
                          <a:latin typeface="Times New Roman"/>
                          <a:cs typeface="Times New Roman"/>
                        </a:rPr>
                        <a:t> </a:t>
                      </a:r>
                      <a:r>
                        <a:rPr sz="1000" spc="-5" dirty="0">
                          <a:latin typeface="Times New Roman"/>
                          <a:cs typeface="Times New Roman"/>
                        </a:rPr>
                        <a:t>Parvinder</a:t>
                      </a:r>
                      <a:r>
                        <a:rPr sz="1000" spc="-10" dirty="0">
                          <a:latin typeface="Times New Roman"/>
                          <a:cs typeface="Times New Roman"/>
                        </a:rPr>
                        <a:t> </a:t>
                      </a:r>
                      <a:r>
                        <a:rPr sz="1000" spc="-5" dirty="0">
                          <a:latin typeface="Times New Roman"/>
                          <a:cs typeface="Times New Roman"/>
                        </a:rPr>
                        <a:t>Singh, </a:t>
                      </a:r>
                      <a:r>
                        <a:rPr sz="1000" dirty="0">
                          <a:latin typeface="Times New Roman"/>
                          <a:cs typeface="Times New Roman"/>
                        </a:rPr>
                        <a:t>Addl.</a:t>
                      </a:r>
                      <a:r>
                        <a:rPr sz="1000" spc="-10" dirty="0">
                          <a:latin typeface="Times New Roman"/>
                          <a:cs typeface="Times New Roman"/>
                        </a:rPr>
                        <a:t> </a:t>
                      </a:r>
                      <a:r>
                        <a:rPr sz="1000" dirty="0">
                          <a:latin typeface="Times New Roman"/>
                          <a:cs typeface="Times New Roman"/>
                        </a:rPr>
                        <a:t>Dy</a:t>
                      </a:r>
                      <a:r>
                        <a:rPr sz="1000" spc="-30" dirty="0">
                          <a:latin typeface="Times New Roman"/>
                          <a:cs typeface="Times New Roman"/>
                        </a:rPr>
                        <a:t> </a:t>
                      </a:r>
                      <a:r>
                        <a:rPr sz="1000" dirty="0">
                          <a:latin typeface="Times New Roman"/>
                          <a:cs typeface="Times New Roman"/>
                        </a:rPr>
                        <a:t>Commissioner </a:t>
                      </a:r>
                      <a:r>
                        <a:rPr sz="1000" spc="-285" dirty="0">
                          <a:latin typeface="Times New Roman"/>
                          <a:cs typeface="Times New Roman"/>
                        </a:rPr>
                        <a:t> </a:t>
                      </a:r>
                      <a:r>
                        <a:rPr sz="1000" dirty="0">
                          <a:latin typeface="Times New Roman"/>
                          <a:cs typeface="Times New Roman"/>
                        </a:rPr>
                        <a:t>of </a:t>
                      </a:r>
                      <a:r>
                        <a:rPr sz="1000" spc="-5" dirty="0">
                          <a:latin typeface="Times New Roman"/>
                          <a:cs typeface="Times New Roman"/>
                        </a:rPr>
                        <a:t>Police,</a:t>
                      </a:r>
                      <a:r>
                        <a:rPr sz="1000" dirty="0">
                          <a:latin typeface="Times New Roman"/>
                          <a:cs typeface="Times New Roman"/>
                        </a:rPr>
                        <a:t> </a:t>
                      </a:r>
                      <a:r>
                        <a:rPr sz="1000" spc="-5" dirty="0">
                          <a:latin typeface="Times New Roman"/>
                          <a:cs typeface="Times New Roman"/>
                        </a:rPr>
                        <a:t>SW</a:t>
                      </a:r>
                      <a:r>
                        <a:rPr sz="1000" spc="5" dirty="0">
                          <a:latin typeface="Times New Roman"/>
                          <a:cs typeface="Times New Roman"/>
                        </a:rPr>
                        <a:t> </a:t>
                      </a:r>
                      <a:r>
                        <a:rPr sz="1000" spc="-5" dirty="0">
                          <a:latin typeface="Times New Roman"/>
                          <a:cs typeface="Times New Roman"/>
                        </a:rPr>
                        <a:t>district,</a:t>
                      </a:r>
                      <a:r>
                        <a:rPr sz="1000" spc="5" dirty="0">
                          <a:latin typeface="Times New Roman"/>
                          <a:cs typeface="Times New Roman"/>
                        </a:rPr>
                        <a:t> </a:t>
                      </a:r>
                      <a:r>
                        <a:rPr sz="1000" spc="-5" dirty="0">
                          <a:latin typeface="Times New Roman"/>
                          <a:cs typeface="Times New Roman"/>
                        </a:rPr>
                        <a:t>21</a:t>
                      </a:r>
                      <a:r>
                        <a:rPr sz="1000" spc="-7" baseline="31250" dirty="0">
                          <a:latin typeface="Times New Roman"/>
                          <a:cs typeface="Times New Roman"/>
                        </a:rPr>
                        <a:t>st</a:t>
                      </a:r>
                      <a:r>
                        <a:rPr sz="1000" spc="150" baseline="31250" dirty="0">
                          <a:latin typeface="Times New Roman"/>
                          <a:cs typeface="Times New Roman"/>
                        </a:rPr>
                        <a:t> </a:t>
                      </a:r>
                      <a:r>
                        <a:rPr sz="1000" spc="-5" dirty="0">
                          <a:latin typeface="Times New Roman"/>
                          <a:cs typeface="Times New Roman"/>
                        </a:rPr>
                        <a:t>February</a:t>
                      </a:r>
                      <a:r>
                        <a:rPr sz="1000" spc="-25" dirty="0">
                          <a:latin typeface="Times New Roman"/>
                          <a:cs typeface="Times New Roman"/>
                        </a:rPr>
                        <a:t> </a:t>
                      </a:r>
                      <a:r>
                        <a:rPr sz="1000" dirty="0">
                          <a:latin typeface="Times New Roman"/>
                          <a:cs typeface="Times New Roman"/>
                        </a:rPr>
                        <a:t>2019</a:t>
                      </a: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330835">
                        <a:lnSpc>
                          <a:spcPts val="1380"/>
                        </a:lnSpc>
                        <a:spcBef>
                          <a:spcPts val="10"/>
                        </a:spcBef>
                      </a:pPr>
                      <a:r>
                        <a:rPr sz="1000" spc="-5" dirty="0">
                          <a:latin typeface="Times New Roman"/>
                          <a:cs typeface="Times New Roman"/>
                        </a:rPr>
                        <a:t>21</a:t>
                      </a:r>
                      <a:r>
                        <a:rPr sz="1000" spc="-7" baseline="31250" dirty="0">
                          <a:latin typeface="Times New Roman"/>
                          <a:cs typeface="Times New Roman"/>
                        </a:rPr>
                        <a:t>st</a:t>
                      </a:r>
                      <a:r>
                        <a:rPr sz="1000" spc="75" baseline="31250" dirty="0">
                          <a:latin typeface="Times New Roman"/>
                          <a:cs typeface="Times New Roman"/>
                        </a:rPr>
                        <a:t> </a:t>
                      </a:r>
                      <a:r>
                        <a:rPr sz="1000" spc="-5" dirty="0">
                          <a:latin typeface="Times New Roman"/>
                          <a:cs typeface="Times New Roman"/>
                        </a:rPr>
                        <a:t>February </a:t>
                      </a:r>
                      <a:r>
                        <a:rPr sz="1000" spc="-285" dirty="0">
                          <a:latin typeface="Times New Roman"/>
                          <a:cs typeface="Times New Roman"/>
                        </a:rPr>
                        <a:t> </a:t>
                      </a:r>
                      <a:r>
                        <a:rPr sz="1000" dirty="0">
                          <a:latin typeface="Times New Roman"/>
                          <a:cs typeface="Times New Roman"/>
                        </a:rPr>
                        <a:t>2019</a:t>
                      </a: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45440" algn="l">
                        <a:lnSpc>
                          <a:spcPts val="1355"/>
                        </a:lnSpc>
                      </a:pPr>
                      <a:r>
                        <a:rPr sz="1000" dirty="0">
                          <a:latin typeface="Times New Roman"/>
                          <a:cs typeface="Times New Roman"/>
                        </a:rPr>
                        <a:t>250</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139505">
                <a:tc>
                  <a:txBody>
                    <a:bodyPr/>
                    <a:lstStyle/>
                    <a:p>
                      <a:pPr marL="296545">
                        <a:lnSpc>
                          <a:spcPts val="1330"/>
                        </a:lnSpc>
                      </a:pPr>
                      <a:r>
                        <a:rPr sz="1000" dirty="0">
                          <a:latin typeface="Times New Roman"/>
                          <a:cs typeface="Times New Roman"/>
                        </a:rPr>
                        <a:t>3.</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30"/>
                        </a:lnSpc>
                      </a:pPr>
                      <a:r>
                        <a:rPr sz="1000" spc="-5" dirty="0">
                          <a:latin typeface="Times New Roman"/>
                          <a:cs typeface="Times New Roman"/>
                        </a:rPr>
                        <a:t>Balance</a:t>
                      </a:r>
                      <a:r>
                        <a:rPr sz="1000" spc="-25" dirty="0">
                          <a:latin typeface="Times New Roman"/>
                          <a:cs typeface="Times New Roman"/>
                        </a:rPr>
                        <a:t> </a:t>
                      </a:r>
                      <a:r>
                        <a:rPr sz="1000" dirty="0">
                          <a:latin typeface="Times New Roman"/>
                          <a:cs typeface="Times New Roman"/>
                        </a:rPr>
                        <a:t>for</a:t>
                      </a:r>
                      <a:r>
                        <a:rPr sz="1000" spc="-15" dirty="0">
                          <a:latin typeface="Times New Roman"/>
                          <a:cs typeface="Times New Roman"/>
                        </a:rPr>
                        <a:t> </a:t>
                      </a:r>
                      <a:r>
                        <a:rPr sz="1000" spc="-5" dirty="0">
                          <a:latin typeface="Times New Roman"/>
                          <a:cs typeface="Times New Roman"/>
                        </a:rPr>
                        <a:t>Better</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30"/>
                        </a:lnSpc>
                      </a:pPr>
                      <a:r>
                        <a:rPr sz="1000" spc="-5" dirty="0">
                          <a:latin typeface="Times New Roman"/>
                          <a:cs typeface="Times New Roman"/>
                        </a:rPr>
                        <a:t>27-03-2019</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3540" algn="l">
                        <a:lnSpc>
                          <a:spcPts val="1330"/>
                        </a:lnSpc>
                      </a:pPr>
                      <a:r>
                        <a:rPr sz="1000" dirty="0">
                          <a:latin typeface="Times New Roman"/>
                          <a:cs typeface="Times New Roman"/>
                        </a:rPr>
                        <a:t>34</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37134">
                <a:tc>
                  <a:txBody>
                    <a:bodyPr/>
                    <a:lstStyle/>
                    <a:p>
                      <a:pPr marL="296545">
                        <a:lnSpc>
                          <a:spcPts val="1330"/>
                        </a:lnSpc>
                      </a:pPr>
                      <a:r>
                        <a:rPr sz="1000" dirty="0">
                          <a:latin typeface="Times New Roman"/>
                          <a:cs typeface="Times New Roman"/>
                        </a:rPr>
                        <a:t>4.</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30"/>
                        </a:lnSpc>
                      </a:pPr>
                      <a:r>
                        <a:rPr sz="1000" spc="-5" dirty="0">
                          <a:latin typeface="Times New Roman"/>
                          <a:cs typeface="Times New Roman"/>
                        </a:rPr>
                        <a:t>He</a:t>
                      </a:r>
                      <a:r>
                        <a:rPr sz="1000" spc="-35" dirty="0">
                          <a:latin typeface="Times New Roman"/>
                          <a:cs typeface="Times New Roman"/>
                        </a:rPr>
                        <a:t> </a:t>
                      </a:r>
                      <a:r>
                        <a:rPr sz="1000" dirty="0">
                          <a:latin typeface="Times New Roman"/>
                          <a:cs typeface="Times New Roman"/>
                        </a:rPr>
                        <a:t>for</a:t>
                      </a:r>
                      <a:r>
                        <a:rPr sz="1000" spc="-30" dirty="0">
                          <a:latin typeface="Times New Roman"/>
                          <a:cs typeface="Times New Roman"/>
                        </a:rPr>
                        <a:t> </a:t>
                      </a:r>
                      <a:r>
                        <a:rPr sz="1000" spc="-5" dirty="0">
                          <a:latin typeface="Times New Roman"/>
                          <a:cs typeface="Times New Roman"/>
                        </a:rPr>
                        <a:t>She</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30"/>
                        </a:lnSpc>
                      </a:pPr>
                      <a:r>
                        <a:rPr sz="1000" dirty="0">
                          <a:latin typeface="Times New Roman"/>
                          <a:cs typeface="Times New Roman"/>
                        </a:rPr>
                        <a:t>2019</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3540" algn="l">
                        <a:lnSpc>
                          <a:spcPts val="1330"/>
                        </a:lnSpc>
                      </a:pPr>
                      <a:r>
                        <a:rPr sz="1000" dirty="0">
                          <a:latin typeface="Times New Roman"/>
                          <a:cs typeface="Times New Roman"/>
                        </a:rPr>
                        <a:t>58</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89740">
                <a:tc>
                  <a:txBody>
                    <a:bodyPr/>
                    <a:lstStyle/>
                    <a:p>
                      <a:pPr marL="296545">
                        <a:lnSpc>
                          <a:spcPts val="1345"/>
                        </a:lnSpc>
                      </a:pPr>
                      <a:r>
                        <a:rPr sz="1000" dirty="0">
                          <a:latin typeface="Times New Roman"/>
                          <a:cs typeface="Times New Roman"/>
                        </a:rPr>
                        <a:t>5.</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139065">
                        <a:lnSpc>
                          <a:spcPts val="1380"/>
                        </a:lnSpc>
                      </a:pPr>
                      <a:r>
                        <a:rPr sz="1000" dirty="0">
                          <a:latin typeface="Times New Roman"/>
                          <a:cs typeface="Times New Roman"/>
                        </a:rPr>
                        <a:t>The</a:t>
                      </a:r>
                      <a:r>
                        <a:rPr sz="1000" spc="-15" dirty="0">
                          <a:latin typeface="Times New Roman"/>
                          <a:cs typeface="Times New Roman"/>
                        </a:rPr>
                        <a:t> </a:t>
                      </a:r>
                      <a:r>
                        <a:rPr sz="1000" spc="-5" dirty="0">
                          <a:latin typeface="Times New Roman"/>
                          <a:cs typeface="Times New Roman"/>
                        </a:rPr>
                        <a:t>Glass</a:t>
                      </a:r>
                      <a:r>
                        <a:rPr sz="1000" dirty="0">
                          <a:latin typeface="Times New Roman"/>
                          <a:cs typeface="Times New Roman"/>
                        </a:rPr>
                        <a:t> </a:t>
                      </a:r>
                      <a:r>
                        <a:rPr sz="1000" spc="-5" dirty="0">
                          <a:latin typeface="Times New Roman"/>
                          <a:cs typeface="Times New Roman"/>
                        </a:rPr>
                        <a:t>Ceiling</a:t>
                      </a:r>
                      <a:r>
                        <a:rPr sz="1000" dirty="0">
                          <a:latin typeface="Times New Roman"/>
                          <a:cs typeface="Times New Roman"/>
                        </a:rPr>
                        <a:t> </a:t>
                      </a:r>
                      <a:r>
                        <a:rPr sz="1000" spc="-5" dirty="0">
                          <a:latin typeface="Times New Roman"/>
                          <a:cs typeface="Times New Roman"/>
                        </a:rPr>
                        <a:t>Breakers:</a:t>
                      </a:r>
                      <a:r>
                        <a:rPr sz="1000" dirty="0">
                          <a:latin typeface="Times New Roman"/>
                          <a:cs typeface="Times New Roman"/>
                        </a:rPr>
                        <a:t> Women</a:t>
                      </a:r>
                      <a:r>
                        <a:rPr sz="1000" spc="5" dirty="0">
                          <a:latin typeface="Times New Roman"/>
                          <a:cs typeface="Times New Roman"/>
                        </a:rPr>
                        <a:t> </a:t>
                      </a:r>
                      <a:r>
                        <a:rPr sz="1000" spc="-5" dirty="0">
                          <a:latin typeface="Times New Roman"/>
                          <a:cs typeface="Times New Roman"/>
                        </a:rPr>
                        <a:t>Leaders</a:t>
                      </a:r>
                      <a:r>
                        <a:rPr sz="1000" dirty="0">
                          <a:latin typeface="Times New Roman"/>
                          <a:cs typeface="Times New Roman"/>
                        </a:rPr>
                        <a:t> in </a:t>
                      </a:r>
                      <a:r>
                        <a:rPr sz="1000" spc="-285" dirty="0">
                          <a:latin typeface="Times New Roman"/>
                          <a:cs typeface="Times New Roman"/>
                        </a:rPr>
                        <a:t> </a:t>
                      </a:r>
                      <a:r>
                        <a:rPr sz="1000" spc="-5" dirty="0">
                          <a:latin typeface="Times New Roman"/>
                          <a:cs typeface="Times New Roman"/>
                        </a:rPr>
                        <a:t>Science.</a:t>
                      </a:r>
                      <a:endParaRPr sz="1000" dirty="0">
                        <a:latin typeface="Times New Roman"/>
                        <a:cs typeface="Times New Roman"/>
                      </a:endParaRPr>
                    </a:p>
                    <a:p>
                      <a:pPr marL="66675">
                        <a:lnSpc>
                          <a:spcPts val="1330"/>
                        </a:lnSpc>
                      </a:pPr>
                      <a:r>
                        <a:rPr sz="1000" dirty="0">
                          <a:latin typeface="Times New Roman"/>
                          <a:cs typeface="Times New Roman"/>
                        </a:rPr>
                        <a:t>The</a:t>
                      </a:r>
                      <a:r>
                        <a:rPr sz="1000" spc="-25" dirty="0">
                          <a:latin typeface="Times New Roman"/>
                          <a:cs typeface="Times New Roman"/>
                        </a:rPr>
                        <a:t> </a:t>
                      </a:r>
                      <a:r>
                        <a:rPr sz="1000" spc="-5" dirty="0">
                          <a:latin typeface="Times New Roman"/>
                          <a:cs typeface="Times New Roman"/>
                        </a:rPr>
                        <a:t>Felicitation</a:t>
                      </a:r>
                      <a:r>
                        <a:rPr sz="1000" spc="-15" dirty="0">
                          <a:latin typeface="Times New Roman"/>
                          <a:cs typeface="Times New Roman"/>
                        </a:rPr>
                        <a:t> </a:t>
                      </a:r>
                      <a:r>
                        <a:rPr sz="1000" dirty="0">
                          <a:latin typeface="Times New Roman"/>
                          <a:cs typeface="Times New Roman"/>
                        </a:rPr>
                        <a:t>Ceremony</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45"/>
                        </a:lnSpc>
                      </a:pPr>
                      <a:r>
                        <a:rPr sz="1000" dirty="0">
                          <a:latin typeface="Times New Roman"/>
                          <a:cs typeface="Times New Roman"/>
                        </a:rPr>
                        <a:t>8</a:t>
                      </a:r>
                      <a:r>
                        <a:rPr sz="1000" baseline="31250" dirty="0">
                          <a:latin typeface="Times New Roman"/>
                          <a:cs typeface="Times New Roman"/>
                        </a:rPr>
                        <a:t>th</a:t>
                      </a:r>
                      <a:r>
                        <a:rPr sz="1000" spc="120" baseline="31250" dirty="0">
                          <a:latin typeface="Times New Roman"/>
                          <a:cs typeface="Times New Roman"/>
                        </a:rPr>
                        <a:t> </a:t>
                      </a:r>
                      <a:r>
                        <a:rPr sz="1000" spc="-5" dirty="0">
                          <a:latin typeface="Times New Roman"/>
                          <a:cs typeface="Times New Roman"/>
                        </a:rPr>
                        <a:t>August</a:t>
                      </a:r>
                      <a:r>
                        <a:rPr sz="1000" spc="-25" dirty="0">
                          <a:latin typeface="Times New Roman"/>
                          <a:cs typeface="Times New Roman"/>
                        </a:rPr>
                        <a:t> </a:t>
                      </a:r>
                      <a:r>
                        <a:rPr sz="1000" dirty="0">
                          <a:latin typeface="Times New Roman"/>
                          <a:cs typeface="Times New Roman"/>
                        </a:rPr>
                        <a:t>2019</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45440" algn="l">
                        <a:lnSpc>
                          <a:spcPts val="1345"/>
                        </a:lnSpc>
                      </a:pPr>
                      <a:r>
                        <a:rPr sz="1000" dirty="0">
                          <a:latin typeface="Times New Roman"/>
                          <a:cs typeface="Times New Roman"/>
                        </a:rPr>
                        <a:t>200</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450707">
                <a:tc>
                  <a:txBody>
                    <a:bodyPr/>
                    <a:lstStyle/>
                    <a:p>
                      <a:pPr marL="296545">
                        <a:lnSpc>
                          <a:spcPts val="1345"/>
                        </a:lnSpc>
                      </a:pPr>
                      <a:r>
                        <a:rPr sz="1000" dirty="0">
                          <a:latin typeface="Times New Roman"/>
                          <a:cs typeface="Times New Roman"/>
                        </a:rPr>
                        <a:t>6.</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570865">
                        <a:lnSpc>
                          <a:spcPts val="1380"/>
                        </a:lnSpc>
                      </a:pPr>
                      <a:r>
                        <a:rPr sz="1000" spc="-5" dirty="0">
                          <a:latin typeface="Times New Roman"/>
                          <a:cs typeface="Times New Roman"/>
                        </a:rPr>
                        <a:t>Challenges and </a:t>
                      </a:r>
                      <a:r>
                        <a:rPr sz="1000" dirty="0">
                          <a:latin typeface="Times New Roman"/>
                          <a:cs typeface="Times New Roman"/>
                        </a:rPr>
                        <a:t>Opportunities in </a:t>
                      </a:r>
                      <a:r>
                        <a:rPr sz="1000" spc="-5" dirty="0">
                          <a:latin typeface="Times New Roman"/>
                          <a:cs typeface="Times New Roman"/>
                        </a:rPr>
                        <a:t>Higher </a:t>
                      </a:r>
                      <a:r>
                        <a:rPr sz="1000" dirty="0">
                          <a:latin typeface="Times New Roman"/>
                          <a:cs typeface="Times New Roman"/>
                        </a:rPr>
                        <a:t> </a:t>
                      </a:r>
                      <a:r>
                        <a:rPr sz="1000" spc="-5" dirty="0">
                          <a:latin typeface="Times New Roman"/>
                          <a:cs typeface="Times New Roman"/>
                        </a:rPr>
                        <a:t>Education</a:t>
                      </a:r>
                      <a:r>
                        <a:rPr sz="1000" dirty="0">
                          <a:latin typeface="Times New Roman"/>
                          <a:cs typeface="Times New Roman"/>
                        </a:rPr>
                        <a:t> in</a:t>
                      </a:r>
                      <a:r>
                        <a:rPr sz="1000" spc="-5" dirty="0">
                          <a:latin typeface="Times New Roman"/>
                          <a:cs typeface="Times New Roman"/>
                        </a:rPr>
                        <a:t> </a:t>
                      </a:r>
                      <a:r>
                        <a:rPr sz="1000" dirty="0">
                          <a:latin typeface="Times New Roman"/>
                          <a:cs typeface="Times New Roman"/>
                        </a:rPr>
                        <a:t>the</a:t>
                      </a:r>
                      <a:r>
                        <a:rPr sz="1000" spc="-5" dirty="0">
                          <a:latin typeface="Times New Roman"/>
                          <a:cs typeface="Times New Roman"/>
                        </a:rPr>
                        <a:t> digital</a:t>
                      </a:r>
                      <a:r>
                        <a:rPr sz="1000" spc="10" dirty="0">
                          <a:latin typeface="Times New Roman"/>
                          <a:cs typeface="Times New Roman"/>
                        </a:rPr>
                        <a:t> </a:t>
                      </a:r>
                      <a:r>
                        <a:rPr sz="1000" spc="-5" dirty="0">
                          <a:latin typeface="Times New Roman"/>
                          <a:cs typeface="Times New Roman"/>
                        </a:rPr>
                        <a:t>world:</a:t>
                      </a:r>
                      <a:r>
                        <a:rPr sz="1000" dirty="0">
                          <a:latin typeface="Times New Roman"/>
                          <a:cs typeface="Times New Roman"/>
                        </a:rPr>
                        <a:t> </a:t>
                      </a:r>
                      <a:r>
                        <a:rPr sz="1000" spc="-5" dirty="0">
                          <a:latin typeface="Times New Roman"/>
                          <a:cs typeface="Times New Roman"/>
                        </a:rPr>
                        <a:t>Ensuring, </a:t>
                      </a:r>
                      <a:r>
                        <a:rPr sz="1000" spc="-285" dirty="0">
                          <a:latin typeface="Times New Roman"/>
                          <a:cs typeface="Times New Roman"/>
                        </a:rPr>
                        <a:t> </a:t>
                      </a:r>
                      <a:r>
                        <a:rPr sz="1000" spc="-5" dirty="0">
                          <a:latin typeface="Times New Roman"/>
                          <a:cs typeface="Times New Roman"/>
                        </a:rPr>
                        <a:t>Excellence, </a:t>
                      </a:r>
                      <a:r>
                        <a:rPr sz="1000" dirty="0">
                          <a:latin typeface="Times New Roman"/>
                          <a:cs typeface="Times New Roman"/>
                        </a:rPr>
                        <a:t>Equity</a:t>
                      </a:r>
                      <a:r>
                        <a:rPr sz="1000" spc="-20" dirty="0">
                          <a:latin typeface="Times New Roman"/>
                          <a:cs typeface="Times New Roman"/>
                        </a:rPr>
                        <a:t> </a:t>
                      </a:r>
                      <a:r>
                        <a:rPr sz="1000" spc="-5" dirty="0">
                          <a:latin typeface="Times New Roman"/>
                          <a:cs typeface="Times New Roman"/>
                        </a:rPr>
                        <a:t>and</a:t>
                      </a:r>
                      <a:r>
                        <a:rPr sz="1000" spc="10" dirty="0">
                          <a:latin typeface="Times New Roman"/>
                          <a:cs typeface="Times New Roman"/>
                        </a:rPr>
                        <a:t> </a:t>
                      </a:r>
                      <a:r>
                        <a:rPr sz="1000" dirty="0">
                          <a:latin typeface="Times New Roman"/>
                          <a:cs typeface="Times New Roman"/>
                        </a:rPr>
                        <a:t>Inclusivity</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244475">
                        <a:lnSpc>
                          <a:spcPts val="1380"/>
                        </a:lnSpc>
                      </a:pPr>
                      <a:r>
                        <a:rPr sz="1000" dirty="0">
                          <a:latin typeface="Times New Roman"/>
                          <a:cs typeface="Times New Roman"/>
                        </a:rPr>
                        <a:t>12</a:t>
                      </a:r>
                      <a:r>
                        <a:rPr sz="1000" baseline="31250" dirty="0">
                          <a:latin typeface="Times New Roman"/>
                          <a:cs typeface="Times New Roman"/>
                        </a:rPr>
                        <a:t>th</a:t>
                      </a:r>
                      <a:r>
                        <a:rPr sz="1000" spc="44" baseline="31250" dirty="0">
                          <a:latin typeface="Times New Roman"/>
                          <a:cs typeface="Times New Roman"/>
                        </a:rPr>
                        <a:t> </a:t>
                      </a:r>
                      <a:r>
                        <a:rPr sz="1000" spc="-5" dirty="0">
                          <a:latin typeface="Times New Roman"/>
                          <a:cs typeface="Times New Roman"/>
                        </a:rPr>
                        <a:t>December </a:t>
                      </a:r>
                      <a:r>
                        <a:rPr sz="1000" spc="-285" dirty="0">
                          <a:latin typeface="Times New Roman"/>
                          <a:cs typeface="Times New Roman"/>
                        </a:rPr>
                        <a:t> </a:t>
                      </a:r>
                      <a:r>
                        <a:rPr sz="1000" dirty="0">
                          <a:latin typeface="Times New Roman"/>
                          <a:cs typeface="Times New Roman"/>
                        </a:rPr>
                        <a:t>2019</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45440" algn="l">
                        <a:lnSpc>
                          <a:spcPts val="1345"/>
                        </a:lnSpc>
                      </a:pPr>
                      <a:r>
                        <a:rPr sz="1000" dirty="0">
                          <a:latin typeface="Times New Roman"/>
                          <a:cs typeface="Times New Roman"/>
                        </a:rPr>
                        <a:t>140</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647641">
                <a:tc>
                  <a:txBody>
                    <a:bodyPr/>
                    <a:lstStyle/>
                    <a:p>
                      <a:pPr marL="296545">
                        <a:lnSpc>
                          <a:spcPts val="1345"/>
                        </a:lnSpc>
                      </a:pPr>
                      <a:r>
                        <a:rPr sz="1000" dirty="0">
                          <a:latin typeface="Times New Roman"/>
                          <a:cs typeface="Times New Roman"/>
                        </a:rPr>
                        <a:t>7.</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693420">
                        <a:lnSpc>
                          <a:spcPts val="1380"/>
                        </a:lnSpc>
                      </a:pPr>
                      <a:r>
                        <a:rPr sz="1000" dirty="0">
                          <a:latin typeface="Times New Roman"/>
                          <a:cs typeface="Times New Roman"/>
                        </a:rPr>
                        <a:t>Women</a:t>
                      </a:r>
                      <a:r>
                        <a:rPr sz="1000" spc="-10" dirty="0">
                          <a:latin typeface="Times New Roman"/>
                          <a:cs typeface="Times New Roman"/>
                        </a:rPr>
                        <a:t> </a:t>
                      </a:r>
                      <a:r>
                        <a:rPr sz="1000" dirty="0">
                          <a:latin typeface="Times New Roman"/>
                          <a:cs typeface="Times New Roman"/>
                        </a:rPr>
                        <a:t>in</a:t>
                      </a:r>
                      <a:r>
                        <a:rPr sz="1000" spc="-10" dirty="0">
                          <a:latin typeface="Times New Roman"/>
                          <a:cs typeface="Times New Roman"/>
                        </a:rPr>
                        <a:t> </a:t>
                      </a:r>
                      <a:r>
                        <a:rPr sz="1000" spc="-5" dirty="0">
                          <a:latin typeface="Times New Roman"/>
                          <a:cs typeface="Times New Roman"/>
                        </a:rPr>
                        <a:t>Science-Whatcan </a:t>
                      </a:r>
                      <a:r>
                        <a:rPr sz="1000" dirty="0">
                          <a:latin typeface="Times New Roman"/>
                          <a:cs typeface="Times New Roman"/>
                        </a:rPr>
                        <a:t>be</a:t>
                      </a:r>
                      <a:r>
                        <a:rPr sz="1000" spc="-15" dirty="0">
                          <a:latin typeface="Times New Roman"/>
                          <a:cs typeface="Times New Roman"/>
                        </a:rPr>
                        <a:t> </a:t>
                      </a:r>
                      <a:r>
                        <a:rPr sz="1000" dirty="0">
                          <a:latin typeface="Times New Roman"/>
                          <a:cs typeface="Times New Roman"/>
                        </a:rPr>
                        <a:t>done</a:t>
                      </a:r>
                      <a:r>
                        <a:rPr sz="1000" spc="-10" dirty="0">
                          <a:latin typeface="Times New Roman"/>
                          <a:cs typeface="Times New Roman"/>
                        </a:rPr>
                        <a:t> </a:t>
                      </a:r>
                      <a:r>
                        <a:rPr sz="1000" dirty="0">
                          <a:latin typeface="Times New Roman"/>
                          <a:cs typeface="Times New Roman"/>
                        </a:rPr>
                        <a:t>? </a:t>
                      </a:r>
                      <a:r>
                        <a:rPr sz="1000" spc="-285" dirty="0">
                          <a:latin typeface="Times New Roman"/>
                          <a:cs typeface="Times New Roman"/>
                        </a:rPr>
                        <a:t> </a:t>
                      </a:r>
                      <a:r>
                        <a:rPr sz="1000" spc="-5" dirty="0">
                          <a:latin typeface="Times New Roman"/>
                          <a:cs typeface="Times New Roman"/>
                        </a:rPr>
                        <a:t>Prof.(Dr.)</a:t>
                      </a:r>
                      <a:r>
                        <a:rPr sz="1000" spc="-15" dirty="0">
                          <a:latin typeface="Times New Roman"/>
                          <a:cs typeface="Times New Roman"/>
                        </a:rPr>
                        <a:t> </a:t>
                      </a:r>
                      <a:r>
                        <a:rPr sz="1000" spc="-5" dirty="0">
                          <a:latin typeface="Times New Roman"/>
                          <a:cs typeface="Times New Roman"/>
                        </a:rPr>
                        <a:t>Sandeep</a:t>
                      </a:r>
                      <a:r>
                        <a:rPr sz="1000" dirty="0">
                          <a:latin typeface="Times New Roman"/>
                          <a:cs typeface="Times New Roman"/>
                        </a:rPr>
                        <a:t> Verma,</a:t>
                      </a:r>
                      <a:endParaRPr sz="1000">
                        <a:latin typeface="Times New Roman"/>
                        <a:cs typeface="Times New Roman"/>
                      </a:endParaRPr>
                    </a:p>
                    <a:p>
                      <a:pPr marL="66675">
                        <a:lnSpc>
                          <a:spcPts val="1315"/>
                        </a:lnSpc>
                      </a:pPr>
                      <a:r>
                        <a:rPr sz="1000" spc="-5" dirty="0">
                          <a:latin typeface="Times New Roman"/>
                          <a:cs typeface="Times New Roman"/>
                        </a:rPr>
                        <a:t>Secretary,</a:t>
                      </a:r>
                      <a:r>
                        <a:rPr sz="1000" spc="-20" dirty="0">
                          <a:latin typeface="Times New Roman"/>
                          <a:cs typeface="Times New Roman"/>
                        </a:rPr>
                        <a:t> </a:t>
                      </a:r>
                      <a:r>
                        <a:rPr sz="1000" spc="-5" dirty="0">
                          <a:latin typeface="Times New Roman"/>
                          <a:cs typeface="Times New Roman"/>
                        </a:rPr>
                        <a:t>SERB,</a:t>
                      </a:r>
                      <a:r>
                        <a:rPr sz="1000" spc="-15" dirty="0">
                          <a:latin typeface="Times New Roman"/>
                          <a:cs typeface="Times New Roman"/>
                        </a:rPr>
                        <a:t> </a:t>
                      </a:r>
                      <a:r>
                        <a:rPr sz="1000" spc="-5" dirty="0">
                          <a:latin typeface="Times New Roman"/>
                          <a:cs typeface="Times New Roman"/>
                        </a:rPr>
                        <a:t>GoI.</a:t>
                      </a:r>
                      <a:endParaRPr sz="1000">
                        <a:latin typeface="Times New Roman"/>
                        <a:cs typeface="Times New Roman"/>
                      </a:endParaRPr>
                    </a:p>
                    <a:p>
                      <a:pPr marL="66675" marR="509270">
                        <a:lnSpc>
                          <a:spcPts val="1380"/>
                        </a:lnSpc>
                        <a:spcBef>
                          <a:spcPts val="10"/>
                        </a:spcBef>
                      </a:pPr>
                      <a:r>
                        <a:rPr sz="1000" spc="-5" dirty="0">
                          <a:latin typeface="Times New Roman"/>
                          <a:cs typeface="Times New Roman"/>
                        </a:rPr>
                        <a:t>On </a:t>
                      </a:r>
                      <a:r>
                        <a:rPr sz="1000" dirty="0">
                          <a:latin typeface="Times New Roman"/>
                          <a:cs typeface="Times New Roman"/>
                        </a:rPr>
                        <a:t>the</a:t>
                      </a:r>
                      <a:r>
                        <a:rPr sz="1000" spc="-5" dirty="0">
                          <a:latin typeface="Times New Roman"/>
                          <a:cs typeface="Times New Roman"/>
                        </a:rPr>
                        <a:t> Occasion</a:t>
                      </a:r>
                      <a:r>
                        <a:rPr sz="1000" dirty="0">
                          <a:latin typeface="Times New Roman"/>
                          <a:cs typeface="Times New Roman"/>
                        </a:rPr>
                        <a:t> of </a:t>
                      </a:r>
                      <a:r>
                        <a:rPr sz="1000" spc="-5" dirty="0">
                          <a:latin typeface="Times New Roman"/>
                          <a:cs typeface="Times New Roman"/>
                        </a:rPr>
                        <a:t>National</a:t>
                      </a:r>
                      <a:r>
                        <a:rPr sz="1000" dirty="0">
                          <a:latin typeface="Times New Roman"/>
                          <a:cs typeface="Times New Roman"/>
                        </a:rPr>
                        <a:t> </a:t>
                      </a:r>
                      <a:r>
                        <a:rPr sz="1000" spc="-5" dirty="0">
                          <a:latin typeface="Times New Roman"/>
                          <a:cs typeface="Times New Roman"/>
                        </a:rPr>
                        <a:t>Science </a:t>
                      </a:r>
                      <a:r>
                        <a:rPr sz="1000" spc="5" dirty="0">
                          <a:latin typeface="Times New Roman"/>
                          <a:cs typeface="Times New Roman"/>
                        </a:rPr>
                        <a:t>Day </a:t>
                      </a:r>
                      <a:r>
                        <a:rPr sz="1000" spc="-285" dirty="0">
                          <a:latin typeface="Times New Roman"/>
                          <a:cs typeface="Times New Roman"/>
                        </a:rPr>
                        <a:t> </a:t>
                      </a:r>
                      <a:r>
                        <a:rPr sz="1000" dirty="0">
                          <a:latin typeface="Times New Roman"/>
                          <a:cs typeface="Times New Roman"/>
                        </a:rPr>
                        <a:t>Popular</a:t>
                      </a:r>
                      <a:r>
                        <a:rPr sz="1000" spc="-5" dirty="0">
                          <a:latin typeface="Times New Roman"/>
                          <a:cs typeface="Times New Roman"/>
                        </a:rPr>
                        <a:t> Lecture</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318770">
                        <a:lnSpc>
                          <a:spcPts val="1380"/>
                        </a:lnSpc>
                      </a:pPr>
                      <a:r>
                        <a:rPr sz="1000" dirty="0">
                          <a:latin typeface="Times New Roman"/>
                          <a:cs typeface="Times New Roman"/>
                        </a:rPr>
                        <a:t>28</a:t>
                      </a:r>
                      <a:r>
                        <a:rPr sz="1000" baseline="31250" dirty="0">
                          <a:latin typeface="Times New Roman"/>
                          <a:cs typeface="Times New Roman"/>
                        </a:rPr>
                        <a:t>th</a:t>
                      </a:r>
                      <a:r>
                        <a:rPr sz="1000" spc="60" baseline="31250" dirty="0">
                          <a:latin typeface="Times New Roman"/>
                          <a:cs typeface="Times New Roman"/>
                        </a:rPr>
                        <a:t> </a:t>
                      </a:r>
                      <a:r>
                        <a:rPr sz="1000" spc="-5" dirty="0">
                          <a:latin typeface="Times New Roman"/>
                          <a:cs typeface="Times New Roman"/>
                        </a:rPr>
                        <a:t>February </a:t>
                      </a:r>
                      <a:r>
                        <a:rPr sz="1000" spc="-285" dirty="0">
                          <a:latin typeface="Times New Roman"/>
                          <a:cs typeface="Times New Roman"/>
                        </a:rPr>
                        <a:t> </a:t>
                      </a:r>
                      <a:r>
                        <a:rPr sz="1000" dirty="0">
                          <a:latin typeface="Times New Roman"/>
                          <a:cs typeface="Times New Roman"/>
                        </a:rPr>
                        <a:t>2020</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l">
                        <a:lnSpc>
                          <a:spcPct val="100000"/>
                        </a:lnSpc>
                      </a:pP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300471">
                <a:tc>
                  <a:txBody>
                    <a:bodyPr/>
                    <a:lstStyle/>
                    <a:p>
                      <a:pPr marL="296545">
                        <a:lnSpc>
                          <a:spcPts val="1345"/>
                        </a:lnSpc>
                      </a:pPr>
                      <a:r>
                        <a:rPr sz="1000" dirty="0">
                          <a:latin typeface="Times New Roman"/>
                          <a:cs typeface="Times New Roman"/>
                        </a:rPr>
                        <a:t>8.</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45"/>
                        </a:lnSpc>
                      </a:pPr>
                      <a:r>
                        <a:rPr sz="1000" spc="-5" dirty="0">
                          <a:latin typeface="Times New Roman"/>
                          <a:cs typeface="Times New Roman"/>
                        </a:rPr>
                        <a:t>SEHAT</a:t>
                      </a:r>
                      <a:r>
                        <a:rPr sz="1000" spc="-15" dirty="0">
                          <a:latin typeface="Times New Roman"/>
                          <a:cs typeface="Times New Roman"/>
                        </a:rPr>
                        <a:t> </a:t>
                      </a:r>
                      <a:r>
                        <a:rPr sz="1000" dirty="0">
                          <a:latin typeface="Times New Roman"/>
                          <a:cs typeface="Times New Roman"/>
                        </a:rPr>
                        <a:t>–</a:t>
                      </a:r>
                      <a:r>
                        <a:rPr sz="1000" spc="-10" dirty="0">
                          <a:latin typeface="Times New Roman"/>
                          <a:cs typeface="Times New Roman"/>
                        </a:rPr>
                        <a:t> </a:t>
                      </a:r>
                      <a:r>
                        <a:rPr sz="1000" dirty="0">
                          <a:latin typeface="Times New Roman"/>
                          <a:cs typeface="Times New Roman"/>
                        </a:rPr>
                        <a:t>Women</a:t>
                      </a:r>
                      <a:r>
                        <a:rPr sz="1000" spc="-10" dirty="0">
                          <a:latin typeface="Times New Roman"/>
                          <a:cs typeface="Times New Roman"/>
                        </a:rPr>
                        <a:t> </a:t>
                      </a:r>
                      <a:r>
                        <a:rPr sz="1000" spc="-5" dirty="0">
                          <a:latin typeface="Times New Roman"/>
                          <a:cs typeface="Times New Roman"/>
                        </a:rPr>
                        <a:t>Health Camp</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379095">
                        <a:lnSpc>
                          <a:spcPts val="1380"/>
                        </a:lnSpc>
                      </a:pPr>
                      <a:r>
                        <a:rPr sz="1000" dirty="0">
                          <a:latin typeface="Times New Roman"/>
                          <a:cs typeface="Times New Roman"/>
                        </a:rPr>
                        <a:t>18thO</a:t>
                      </a:r>
                      <a:r>
                        <a:rPr sz="1000" spc="-5" dirty="0">
                          <a:latin typeface="Times New Roman"/>
                          <a:cs typeface="Times New Roman"/>
                        </a:rPr>
                        <a:t>c</a:t>
                      </a:r>
                      <a:r>
                        <a:rPr sz="1000" dirty="0">
                          <a:latin typeface="Times New Roman"/>
                          <a:cs typeface="Times New Roman"/>
                        </a:rPr>
                        <a:t>tober  2020</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l">
                        <a:lnSpc>
                          <a:spcPct val="100000"/>
                        </a:lnSpc>
                        <a:spcBef>
                          <a:spcPts val="15"/>
                        </a:spcBef>
                      </a:pPr>
                      <a:endParaRPr sz="1000" dirty="0">
                        <a:latin typeface="Times New Roman"/>
                        <a:cs typeface="Times New Roman"/>
                      </a:endParaRPr>
                    </a:p>
                    <a:p>
                      <a:pPr marL="345440" algn="l">
                        <a:lnSpc>
                          <a:spcPts val="1425"/>
                        </a:lnSpc>
                        <a:spcBef>
                          <a:spcPts val="5"/>
                        </a:spcBef>
                      </a:pPr>
                      <a:r>
                        <a:rPr sz="1000" dirty="0">
                          <a:latin typeface="Times New Roman"/>
                          <a:cs typeface="Times New Roman"/>
                        </a:rPr>
                        <a:t>230</a:t>
                      </a: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81073">
                <a:tc>
                  <a:txBody>
                    <a:bodyPr/>
                    <a:lstStyle/>
                    <a:p>
                      <a:pPr marL="296545">
                        <a:lnSpc>
                          <a:spcPts val="1355"/>
                        </a:lnSpc>
                      </a:pPr>
                      <a:r>
                        <a:rPr sz="1000" dirty="0">
                          <a:latin typeface="Times New Roman"/>
                          <a:cs typeface="Times New Roman"/>
                        </a:rPr>
                        <a:t>9.</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398145">
                        <a:lnSpc>
                          <a:spcPts val="1380"/>
                        </a:lnSpc>
                      </a:pPr>
                      <a:r>
                        <a:rPr sz="1000" spc="-5" dirty="0">
                          <a:latin typeface="Times New Roman"/>
                          <a:cs typeface="Times New Roman"/>
                        </a:rPr>
                        <a:t>Self</a:t>
                      </a:r>
                      <a:r>
                        <a:rPr sz="1000" dirty="0">
                          <a:latin typeface="Times New Roman"/>
                          <a:cs typeface="Times New Roman"/>
                        </a:rPr>
                        <a:t> </a:t>
                      </a:r>
                      <a:r>
                        <a:rPr sz="1000" spc="-5" dirty="0">
                          <a:latin typeface="Times New Roman"/>
                          <a:cs typeface="Times New Roman"/>
                        </a:rPr>
                        <a:t>Defence Program</a:t>
                      </a:r>
                      <a:r>
                        <a:rPr sz="1000" dirty="0">
                          <a:latin typeface="Times New Roman"/>
                          <a:cs typeface="Times New Roman"/>
                        </a:rPr>
                        <a:t> in </a:t>
                      </a:r>
                      <a:r>
                        <a:rPr sz="1000" spc="-5" dirty="0">
                          <a:latin typeface="Times New Roman"/>
                          <a:cs typeface="Times New Roman"/>
                        </a:rPr>
                        <a:t>collaboration</a:t>
                      </a:r>
                      <a:r>
                        <a:rPr sz="1000" dirty="0">
                          <a:latin typeface="Times New Roman"/>
                          <a:cs typeface="Times New Roman"/>
                        </a:rPr>
                        <a:t> with </a:t>
                      </a:r>
                      <a:r>
                        <a:rPr sz="1000" spc="-285" dirty="0">
                          <a:latin typeface="Times New Roman"/>
                          <a:cs typeface="Times New Roman"/>
                        </a:rPr>
                        <a:t> </a:t>
                      </a:r>
                      <a:r>
                        <a:rPr sz="1000" spc="-5" dirty="0">
                          <a:latin typeface="Times New Roman"/>
                          <a:cs typeface="Times New Roman"/>
                        </a:rPr>
                        <a:t>Delhi Police</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55"/>
                        </a:lnSpc>
                      </a:pPr>
                      <a:r>
                        <a:rPr sz="1000" dirty="0">
                          <a:latin typeface="Times New Roman"/>
                          <a:cs typeface="Times New Roman"/>
                        </a:rPr>
                        <a:t>2020</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l">
                        <a:lnSpc>
                          <a:spcPct val="100000"/>
                        </a:lnSpc>
                        <a:spcBef>
                          <a:spcPts val="30"/>
                        </a:spcBef>
                      </a:pPr>
                      <a:endParaRPr sz="1000" dirty="0">
                        <a:latin typeface="Times New Roman"/>
                        <a:cs typeface="Times New Roman"/>
                      </a:endParaRPr>
                    </a:p>
                    <a:p>
                      <a:pPr marL="345440" algn="l">
                        <a:lnSpc>
                          <a:spcPts val="1425"/>
                        </a:lnSpc>
                      </a:pPr>
                      <a:r>
                        <a:rPr sz="1000" dirty="0">
                          <a:latin typeface="Times New Roman"/>
                          <a:cs typeface="Times New Roman"/>
                        </a:rPr>
                        <a:t>280</a:t>
                      </a:r>
                    </a:p>
                  </a:txBody>
                  <a:tcPr marL="0" marR="0" marT="244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300471">
                <a:tc>
                  <a:txBody>
                    <a:bodyPr/>
                    <a:lstStyle/>
                    <a:p>
                      <a:pPr marR="65405" algn="r">
                        <a:lnSpc>
                          <a:spcPts val="1345"/>
                        </a:lnSpc>
                      </a:pPr>
                      <a:r>
                        <a:rPr sz="1000" dirty="0">
                          <a:latin typeface="Times New Roman"/>
                          <a:cs typeface="Times New Roman"/>
                        </a:rPr>
                        <a:t>10.</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185420">
                        <a:lnSpc>
                          <a:spcPts val="1380"/>
                        </a:lnSpc>
                      </a:pPr>
                      <a:r>
                        <a:rPr sz="1000" spc="-5" dirty="0">
                          <a:solidFill>
                            <a:srgbClr val="171700"/>
                          </a:solidFill>
                          <a:latin typeface="Times New Roman"/>
                          <a:cs typeface="Times New Roman"/>
                        </a:rPr>
                        <a:t>COVID</a:t>
                      </a:r>
                      <a:r>
                        <a:rPr sz="1000" spc="-5" dirty="0">
                          <a:solidFill>
                            <a:srgbClr val="F8F800"/>
                          </a:solidFill>
                          <a:latin typeface="Times New Roman"/>
                          <a:cs typeface="Times New Roman"/>
                        </a:rPr>
                        <a:t>-</a:t>
                      </a:r>
                      <a:r>
                        <a:rPr sz="1000" spc="-5" dirty="0">
                          <a:solidFill>
                            <a:srgbClr val="292900"/>
                          </a:solidFill>
                          <a:latin typeface="Times New Roman"/>
                          <a:cs typeface="Times New Roman"/>
                        </a:rPr>
                        <a:t>19 Pandemic</a:t>
                      </a:r>
                      <a:r>
                        <a:rPr sz="1000" spc="-5" dirty="0">
                          <a:solidFill>
                            <a:srgbClr val="393900"/>
                          </a:solidFill>
                          <a:latin typeface="Times New Roman"/>
                          <a:cs typeface="Times New Roman"/>
                        </a:rPr>
                        <a:t>:</a:t>
                      </a:r>
                      <a:r>
                        <a:rPr sz="1000" spc="10" dirty="0">
                          <a:solidFill>
                            <a:srgbClr val="393900"/>
                          </a:solidFill>
                          <a:latin typeface="Times New Roman"/>
                          <a:cs typeface="Times New Roman"/>
                        </a:rPr>
                        <a:t> </a:t>
                      </a:r>
                      <a:r>
                        <a:rPr sz="1000" spc="-5" dirty="0">
                          <a:solidFill>
                            <a:srgbClr val="272700"/>
                          </a:solidFill>
                          <a:latin typeface="Times New Roman"/>
                          <a:cs typeface="Times New Roman"/>
                        </a:rPr>
                        <a:t>Impact </a:t>
                      </a:r>
                      <a:r>
                        <a:rPr sz="1000" dirty="0">
                          <a:solidFill>
                            <a:srgbClr val="171700"/>
                          </a:solidFill>
                          <a:latin typeface="Times New Roman"/>
                          <a:cs typeface="Times New Roman"/>
                        </a:rPr>
                        <a:t>of</a:t>
                      </a:r>
                      <a:r>
                        <a:rPr sz="1000" spc="5" dirty="0">
                          <a:solidFill>
                            <a:srgbClr val="171700"/>
                          </a:solidFill>
                          <a:latin typeface="Times New Roman"/>
                          <a:cs typeface="Times New Roman"/>
                        </a:rPr>
                        <a:t> </a:t>
                      </a:r>
                      <a:r>
                        <a:rPr sz="1000" spc="-5" dirty="0">
                          <a:solidFill>
                            <a:srgbClr val="313100"/>
                          </a:solidFill>
                          <a:latin typeface="Times New Roman"/>
                          <a:cs typeface="Times New Roman"/>
                        </a:rPr>
                        <a:t>Lockdown</a:t>
                      </a:r>
                      <a:r>
                        <a:rPr sz="1000" spc="-10" dirty="0">
                          <a:solidFill>
                            <a:srgbClr val="313100"/>
                          </a:solidFill>
                          <a:latin typeface="Times New Roman"/>
                          <a:cs typeface="Times New Roman"/>
                        </a:rPr>
                        <a:t> </a:t>
                      </a:r>
                      <a:r>
                        <a:rPr sz="1000" dirty="0">
                          <a:solidFill>
                            <a:srgbClr val="404000"/>
                          </a:solidFill>
                          <a:latin typeface="Times New Roman"/>
                          <a:cs typeface="Times New Roman"/>
                        </a:rPr>
                        <a:t>on </a:t>
                      </a:r>
                      <a:r>
                        <a:rPr sz="1000" spc="-285" dirty="0">
                          <a:solidFill>
                            <a:srgbClr val="404000"/>
                          </a:solidFill>
                          <a:latin typeface="Times New Roman"/>
                          <a:cs typeface="Times New Roman"/>
                        </a:rPr>
                        <a:t> </a:t>
                      </a:r>
                      <a:r>
                        <a:rPr sz="1000" spc="-5" dirty="0">
                          <a:solidFill>
                            <a:srgbClr val="171700"/>
                          </a:solidFill>
                          <a:latin typeface="Times New Roman"/>
                          <a:cs typeface="Times New Roman"/>
                        </a:rPr>
                        <a:t>Personal </a:t>
                      </a:r>
                      <a:r>
                        <a:rPr sz="1000" spc="-5" dirty="0">
                          <a:solidFill>
                            <a:srgbClr val="313100"/>
                          </a:solidFill>
                          <a:latin typeface="Times New Roman"/>
                          <a:cs typeface="Times New Roman"/>
                        </a:rPr>
                        <a:t>and</a:t>
                      </a:r>
                      <a:r>
                        <a:rPr sz="1000" dirty="0">
                          <a:solidFill>
                            <a:srgbClr val="313100"/>
                          </a:solidFill>
                          <a:latin typeface="Times New Roman"/>
                          <a:cs typeface="Times New Roman"/>
                        </a:rPr>
                        <a:t> </a:t>
                      </a:r>
                      <a:r>
                        <a:rPr sz="1000" spc="-5" dirty="0">
                          <a:solidFill>
                            <a:srgbClr val="222200"/>
                          </a:solidFill>
                          <a:latin typeface="Times New Roman"/>
                          <a:cs typeface="Times New Roman"/>
                        </a:rPr>
                        <a:t>Professional</a:t>
                      </a:r>
                      <a:r>
                        <a:rPr sz="1000" spc="15" dirty="0">
                          <a:solidFill>
                            <a:srgbClr val="222200"/>
                          </a:solidFill>
                          <a:latin typeface="Times New Roman"/>
                          <a:cs typeface="Times New Roman"/>
                        </a:rPr>
                        <a:t> </a:t>
                      </a:r>
                      <a:r>
                        <a:rPr sz="1000" spc="-10" dirty="0">
                          <a:solidFill>
                            <a:srgbClr val="0F0F00"/>
                          </a:solidFill>
                          <a:latin typeface="Times New Roman"/>
                          <a:cs typeface="Times New Roman"/>
                        </a:rPr>
                        <a:t>Life </a:t>
                      </a:r>
                      <a:r>
                        <a:rPr sz="1000" spc="5" dirty="0">
                          <a:solidFill>
                            <a:srgbClr val="080800"/>
                          </a:solidFill>
                          <a:latin typeface="Times New Roman"/>
                          <a:cs typeface="Times New Roman"/>
                        </a:rPr>
                        <a:t>of</a:t>
                      </a:r>
                      <a:r>
                        <a:rPr sz="1000" spc="-5" dirty="0">
                          <a:solidFill>
                            <a:srgbClr val="080800"/>
                          </a:solidFill>
                          <a:latin typeface="Times New Roman"/>
                          <a:cs typeface="Times New Roman"/>
                        </a:rPr>
                        <a:t> </a:t>
                      </a:r>
                      <a:r>
                        <a:rPr sz="1000" dirty="0">
                          <a:solidFill>
                            <a:srgbClr val="252500"/>
                          </a:solidFill>
                          <a:latin typeface="Times New Roman"/>
                          <a:cs typeface="Times New Roman"/>
                        </a:rPr>
                        <a:t>Women</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45"/>
                        </a:lnSpc>
                      </a:pPr>
                      <a:r>
                        <a:rPr sz="1000" spc="-5" dirty="0">
                          <a:latin typeface="Times New Roman"/>
                          <a:cs typeface="Times New Roman"/>
                        </a:rPr>
                        <a:t>04-06-2020</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l">
                        <a:lnSpc>
                          <a:spcPct val="100000"/>
                        </a:lnSpc>
                        <a:spcBef>
                          <a:spcPts val="15"/>
                        </a:spcBef>
                      </a:pPr>
                      <a:endParaRPr sz="1000" dirty="0">
                        <a:latin typeface="Times New Roman"/>
                        <a:cs typeface="Times New Roman"/>
                      </a:endParaRPr>
                    </a:p>
                    <a:p>
                      <a:pPr marL="345440" algn="l">
                        <a:lnSpc>
                          <a:spcPts val="1425"/>
                        </a:lnSpc>
                        <a:spcBef>
                          <a:spcPts val="5"/>
                        </a:spcBef>
                      </a:pPr>
                      <a:r>
                        <a:rPr sz="1000" dirty="0">
                          <a:latin typeface="Times New Roman"/>
                          <a:cs typeface="Times New Roman"/>
                        </a:rPr>
                        <a:t>430</a:t>
                      </a: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139505">
                <a:tc>
                  <a:txBody>
                    <a:bodyPr/>
                    <a:lstStyle/>
                    <a:p>
                      <a:pPr marR="65405" algn="r">
                        <a:lnSpc>
                          <a:spcPts val="1330"/>
                        </a:lnSpc>
                      </a:pPr>
                      <a:r>
                        <a:rPr sz="1000" dirty="0">
                          <a:latin typeface="Times New Roman"/>
                          <a:cs typeface="Times New Roman"/>
                        </a:rPr>
                        <a:t>11.</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30"/>
                        </a:lnSpc>
                      </a:pPr>
                      <a:r>
                        <a:rPr sz="1000" dirty="0">
                          <a:latin typeface="Times New Roman"/>
                          <a:cs typeface="Times New Roman"/>
                        </a:rPr>
                        <a:t>Women</a:t>
                      </a:r>
                      <a:r>
                        <a:rPr sz="1000" spc="-25" dirty="0">
                          <a:latin typeface="Times New Roman"/>
                          <a:cs typeface="Times New Roman"/>
                        </a:rPr>
                        <a:t> </a:t>
                      </a:r>
                      <a:r>
                        <a:rPr sz="1000" spc="-5" dirty="0">
                          <a:latin typeface="Times New Roman"/>
                          <a:cs typeface="Times New Roman"/>
                        </a:rPr>
                        <a:t>who</a:t>
                      </a:r>
                      <a:r>
                        <a:rPr sz="1000" spc="-15" dirty="0">
                          <a:latin typeface="Times New Roman"/>
                          <a:cs typeface="Times New Roman"/>
                        </a:rPr>
                        <a:t> </a:t>
                      </a:r>
                      <a:r>
                        <a:rPr sz="1000" spc="-5" dirty="0">
                          <a:latin typeface="Times New Roman"/>
                          <a:cs typeface="Times New Roman"/>
                        </a:rPr>
                        <a:t>Inspire</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30"/>
                        </a:lnSpc>
                      </a:pPr>
                      <a:r>
                        <a:rPr sz="1000" spc="-5" dirty="0">
                          <a:latin typeface="Times New Roman"/>
                          <a:cs typeface="Times New Roman"/>
                        </a:rPr>
                        <a:t>11-10-2021</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3540" algn="l">
                        <a:lnSpc>
                          <a:spcPts val="1330"/>
                        </a:lnSpc>
                      </a:pPr>
                      <a:r>
                        <a:rPr sz="1000" dirty="0">
                          <a:latin typeface="Times New Roman"/>
                          <a:cs typeface="Times New Roman"/>
                        </a:rPr>
                        <a:t>22</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300471">
                <a:tc>
                  <a:txBody>
                    <a:bodyPr/>
                    <a:lstStyle/>
                    <a:p>
                      <a:pPr marR="65405" algn="r">
                        <a:lnSpc>
                          <a:spcPts val="1345"/>
                        </a:lnSpc>
                      </a:pPr>
                      <a:r>
                        <a:rPr sz="1000" dirty="0">
                          <a:latin typeface="Times New Roman"/>
                          <a:cs typeface="Times New Roman"/>
                        </a:rPr>
                        <a:t>12.</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249554">
                        <a:lnSpc>
                          <a:spcPts val="1380"/>
                        </a:lnSpc>
                      </a:pPr>
                      <a:r>
                        <a:rPr sz="1000" dirty="0">
                          <a:latin typeface="Times New Roman"/>
                          <a:cs typeface="Times New Roman"/>
                        </a:rPr>
                        <a:t>Workshop</a:t>
                      </a:r>
                      <a:r>
                        <a:rPr sz="1000" spc="-5" dirty="0">
                          <a:latin typeface="Times New Roman"/>
                          <a:cs typeface="Times New Roman"/>
                        </a:rPr>
                        <a:t> for</a:t>
                      </a:r>
                      <a:r>
                        <a:rPr sz="1000" dirty="0">
                          <a:latin typeface="Times New Roman"/>
                          <a:cs typeface="Times New Roman"/>
                        </a:rPr>
                        <a:t> </a:t>
                      </a:r>
                      <a:r>
                        <a:rPr sz="1000" spc="-5" dirty="0">
                          <a:latin typeface="Times New Roman"/>
                          <a:cs typeface="Times New Roman"/>
                        </a:rPr>
                        <a:t>bystander</a:t>
                      </a:r>
                      <a:r>
                        <a:rPr sz="1000" spc="15" dirty="0">
                          <a:latin typeface="Times New Roman"/>
                          <a:cs typeface="Times New Roman"/>
                        </a:rPr>
                        <a:t> </a:t>
                      </a:r>
                      <a:r>
                        <a:rPr sz="1000" spc="-5" dirty="0">
                          <a:latin typeface="Times New Roman"/>
                          <a:cs typeface="Times New Roman"/>
                        </a:rPr>
                        <a:t>intervention</a:t>
                      </a:r>
                      <a:r>
                        <a:rPr sz="1000" dirty="0">
                          <a:latin typeface="Times New Roman"/>
                          <a:cs typeface="Times New Roman"/>
                        </a:rPr>
                        <a:t> </a:t>
                      </a:r>
                      <a:r>
                        <a:rPr sz="1000" spc="-5" dirty="0">
                          <a:latin typeface="Times New Roman"/>
                          <a:cs typeface="Times New Roman"/>
                        </a:rPr>
                        <a:t>program </a:t>
                      </a:r>
                      <a:r>
                        <a:rPr sz="1000" spc="-285" dirty="0">
                          <a:latin typeface="Times New Roman"/>
                          <a:cs typeface="Times New Roman"/>
                        </a:rPr>
                        <a:t> </a:t>
                      </a:r>
                      <a:r>
                        <a:rPr sz="1000" spc="-5" dirty="0">
                          <a:latin typeface="Times New Roman"/>
                          <a:cs typeface="Times New Roman"/>
                        </a:rPr>
                        <a:t>against street</a:t>
                      </a:r>
                      <a:r>
                        <a:rPr sz="1000" dirty="0">
                          <a:latin typeface="Times New Roman"/>
                          <a:cs typeface="Times New Roman"/>
                        </a:rPr>
                        <a:t> harassment.</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l">
                        <a:lnSpc>
                          <a:spcPct val="100000"/>
                        </a:lnSpc>
                      </a:pP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160860">
                <a:tc>
                  <a:txBody>
                    <a:bodyPr/>
                    <a:lstStyle/>
                    <a:p>
                      <a:pPr marR="65405" algn="r">
                        <a:lnSpc>
                          <a:spcPts val="1330"/>
                        </a:lnSpc>
                      </a:pPr>
                      <a:r>
                        <a:rPr sz="1000" dirty="0">
                          <a:latin typeface="Times New Roman"/>
                          <a:cs typeface="Times New Roman"/>
                        </a:rPr>
                        <a:t>13.</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30"/>
                        </a:lnSpc>
                      </a:pPr>
                      <a:r>
                        <a:rPr sz="1000" spc="-5" dirty="0">
                          <a:latin typeface="Times New Roman"/>
                          <a:cs typeface="Times New Roman"/>
                        </a:rPr>
                        <a:t>Girl-Up Hamdard, </a:t>
                      </a:r>
                      <a:r>
                        <a:rPr sz="1000" dirty="0">
                          <a:latin typeface="Times New Roman"/>
                          <a:cs typeface="Times New Roman"/>
                        </a:rPr>
                        <a:t>School</a:t>
                      </a:r>
                      <a:r>
                        <a:rPr sz="1000" spc="-5" dirty="0">
                          <a:latin typeface="Times New Roman"/>
                          <a:cs typeface="Times New Roman"/>
                        </a:rPr>
                        <a:t> </a:t>
                      </a:r>
                      <a:r>
                        <a:rPr sz="1000" dirty="0">
                          <a:latin typeface="Times New Roman"/>
                          <a:cs typeface="Times New Roman"/>
                        </a:rPr>
                        <a:t>of </a:t>
                      </a:r>
                      <a:r>
                        <a:rPr sz="1000" spc="-5" dirty="0">
                          <a:latin typeface="Times New Roman"/>
                          <a:cs typeface="Times New Roman"/>
                        </a:rPr>
                        <a:t>Law, HILSR</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l">
                        <a:lnSpc>
                          <a:spcPct val="100000"/>
                        </a:lnSpc>
                      </a:pP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139505">
                <a:tc>
                  <a:txBody>
                    <a:bodyPr/>
                    <a:lstStyle/>
                    <a:p>
                      <a:pPr marR="65405" algn="r">
                        <a:lnSpc>
                          <a:spcPts val="1330"/>
                        </a:lnSpc>
                      </a:pPr>
                      <a:r>
                        <a:rPr sz="1000" dirty="0">
                          <a:latin typeface="Times New Roman"/>
                          <a:cs typeface="Times New Roman"/>
                        </a:rPr>
                        <a:t>14.</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30"/>
                        </a:lnSpc>
                      </a:pPr>
                      <a:r>
                        <a:rPr sz="1000" spc="-5" dirty="0">
                          <a:latin typeface="Times New Roman"/>
                          <a:cs typeface="Times New Roman"/>
                        </a:rPr>
                        <a:t>Legal</a:t>
                      </a:r>
                      <a:r>
                        <a:rPr sz="1000" spc="-10" dirty="0">
                          <a:latin typeface="Times New Roman"/>
                          <a:cs typeface="Times New Roman"/>
                        </a:rPr>
                        <a:t> </a:t>
                      </a:r>
                      <a:r>
                        <a:rPr sz="1000" spc="-5" dirty="0">
                          <a:latin typeface="Times New Roman"/>
                          <a:cs typeface="Times New Roman"/>
                        </a:rPr>
                        <a:t>Aid</a:t>
                      </a:r>
                      <a:r>
                        <a:rPr sz="1000" spc="-10" dirty="0">
                          <a:latin typeface="Times New Roman"/>
                          <a:cs typeface="Times New Roman"/>
                        </a:rPr>
                        <a:t> </a:t>
                      </a:r>
                      <a:r>
                        <a:rPr sz="1000" dirty="0">
                          <a:latin typeface="Times New Roman"/>
                          <a:cs typeface="Times New Roman"/>
                        </a:rPr>
                        <a:t>Clinic,</a:t>
                      </a:r>
                      <a:r>
                        <a:rPr sz="1000" spc="-10" dirty="0">
                          <a:latin typeface="Times New Roman"/>
                          <a:cs typeface="Times New Roman"/>
                        </a:rPr>
                        <a:t> </a:t>
                      </a:r>
                      <a:r>
                        <a:rPr sz="1000" dirty="0">
                          <a:latin typeface="Times New Roman"/>
                          <a:cs typeface="Times New Roman"/>
                        </a:rPr>
                        <a:t>School</a:t>
                      </a:r>
                      <a:r>
                        <a:rPr sz="1000" spc="-10" dirty="0">
                          <a:latin typeface="Times New Roman"/>
                          <a:cs typeface="Times New Roman"/>
                        </a:rPr>
                        <a:t> </a:t>
                      </a:r>
                      <a:r>
                        <a:rPr sz="1000" dirty="0">
                          <a:latin typeface="Times New Roman"/>
                          <a:cs typeface="Times New Roman"/>
                        </a:rPr>
                        <a:t>of </a:t>
                      </a:r>
                      <a:r>
                        <a:rPr sz="1000" spc="-5" dirty="0">
                          <a:latin typeface="Times New Roman"/>
                          <a:cs typeface="Times New Roman"/>
                        </a:rPr>
                        <a:t>Law,</a:t>
                      </a:r>
                      <a:r>
                        <a:rPr sz="1000" spc="-10" dirty="0">
                          <a:latin typeface="Times New Roman"/>
                          <a:cs typeface="Times New Roman"/>
                        </a:rPr>
                        <a:t> </a:t>
                      </a:r>
                      <a:r>
                        <a:rPr sz="1000" spc="-5" dirty="0">
                          <a:latin typeface="Times New Roman"/>
                          <a:cs typeface="Times New Roman"/>
                        </a:rPr>
                        <a:t>HILSR</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l">
                        <a:lnSpc>
                          <a:spcPct val="100000"/>
                        </a:lnSpc>
                      </a:pP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89740">
                <a:tc>
                  <a:txBody>
                    <a:bodyPr/>
                    <a:lstStyle/>
                    <a:p>
                      <a:pPr marR="65405" algn="r">
                        <a:lnSpc>
                          <a:spcPts val="1345"/>
                        </a:lnSpc>
                      </a:pPr>
                      <a:r>
                        <a:rPr sz="1000" dirty="0">
                          <a:latin typeface="Times New Roman"/>
                          <a:cs typeface="Times New Roman"/>
                        </a:rPr>
                        <a:t>15.</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335280">
                        <a:lnSpc>
                          <a:spcPts val="1380"/>
                        </a:lnSpc>
                      </a:pPr>
                      <a:r>
                        <a:rPr sz="1000" spc="-5" dirty="0">
                          <a:latin typeface="Times New Roman"/>
                          <a:cs typeface="Times New Roman"/>
                        </a:rPr>
                        <a:t>InternationalWomen’sDayCelebration,</a:t>
                      </a:r>
                      <a:r>
                        <a:rPr sz="1000" spc="10" dirty="0">
                          <a:latin typeface="Times New Roman"/>
                          <a:cs typeface="Times New Roman"/>
                        </a:rPr>
                        <a:t> </a:t>
                      </a:r>
                      <a:r>
                        <a:rPr sz="1000" spc="-5" dirty="0">
                          <a:latin typeface="Times New Roman"/>
                          <a:cs typeface="Times New Roman"/>
                        </a:rPr>
                        <a:t>Food </a:t>
                      </a:r>
                      <a:r>
                        <a:rPr sz="1000" spc="-285" dirty="0">
                          <a:latin typeface="Times New Roman"/>
                          <a:cs typeface="Times New Roman"/>
                        </a:rPr>
                        <a:t> </a:t>
                      </a:r>
                      <a:r>
                        <a:rPr sz="1000" spc="-5" dirty="0">
                          <a:latin typeface="Times New Roman"/>
                          <a:cs typeface="Times New Roman"/>
                        </a:rPr>
                        <a:t>Tech</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15"/>
                        </a:lnSpc>
                      </a:pPr>
                      <a:r>
                        <a:rPr sz="1000" spc="-5" dirty="0">
                          <a:latin typeface="Times New Roman"/>
                          <a:cs typeface="Times New Roman"/>
                        </a:rPr>
                        <a:t>March</a:t>
                      </a:r>
                      <a:r>
                        <a:rPr sz="1000" spc="-30" dirty="0">
                          <a:latin typeface="Times New Roman"/>
                          <a:cs typeface="Times New Roman"/>
                        </a:rPr>
                        <a:t> </a:t>
                      </a:r>
                      <a:r>
                        <a:rPr sz="1000" dirty="0">
                          <a:latin typeface="Times New Roman"/>
                          <a:cs typeface="Times New Roman"/>
                        </a:rPr>
                        <a:t>8,</a:t>
                      </a:r>
                      <a:r>
                        <a:rPr sz="1000" spc="-25" dirty="0">
                          <a:latin typeface="Times New Roman"/>
                          <a:cs typeface="Times New Roman"/>
                        </a:rPr>
                        <a:t> </a:t>
                      </a:r>
                      <a:r>
                        <a:rPr sz="1000" dirty="0">
                          <a:latin typeface="Times New Roman"/>
                          <a:cs typeface="Times New Roman"/>
                        </a:rPr>
                        <a:t>2017-</a:t>
                      </a:r>
                      <a:endParaRPr sz="1000">
                        <a:latin typeface="Times New Roman"/>
                        <a:cs typeface="Times New Roman"/>
                      </a:endParaRPr>
                    </a:p>
                    <a:p>
                      <a:pPr marL="66675">
                        <a:lnSpc>
                          <a:spcPts val="1395"/>
                        </a:lnSpc>
                      </a:pPr>
                      <a:r>
                        <a:rPr sz="1000" dirty="0">
                          <a:latin typeface="Times New Roman"/>
                          <a:cs typeface="Times New Roman"/>
                        </a:rPr>
                        <a:t>19</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l">
                        <a:lnSpc>
                          <a:spcPct val="100000"/>
                        </a:lnSpc>
                      </a:pP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806980">
                <a:tc>
                  <a:txBody>
                    <a:bodyPr/>
                    <a:lstStyle/>
                    <a:p>
                      <a:pPr marR="65405" algn="r">
                        <a:lnSpc>
                          <a:spcPts val="1355"/>
                        </a:lnSpc>
                      </a:pPr>
                      <a:r>
                        <a:rPr sz="1000" dirty="0">
                          <a:latin typeface="Times New Roman"/>
                          <a:cs typeface="Times New Roman"/>
                        </a:rPr>
                        <a:t>16.</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55"/>
                        </a:lnSpc>
                      </a:pPr>
                      <a:r>
                        <a:rPr sz="1000" spc="-5" dirty="0">
                          <a:latin typeface="Times New Roman"/>
                          <a:cs typeface="Times New Roman"/>
                        </a:rPr>
                        <a:t>Green</a:t>
                      </a:r>
                      <a:r>
                        <a:rPr sz="1000" spc="-20" dirty="0">
                          <a:latin typeface="Times New Roman"/>
                          <a:cs typeface="Times New Roman"/>
                        </a:rPr>
                        <a:t> </a:t>
                      </a:r>
                      <a:r>
                        <a:rPr sz="1000" dirty="0">
                          <a:latin typeface="Times New Roman"/>
                          <a:cs typeface="Times New Roman"/>
                        </a:rPr>
                        <a:t>Menstruation</a:t>
                      </a:r>
                      <a:r>
                        <a:rPr sz="1000" spc="-15" dirty="0">
                          <a:latin typeface="Times New Roman"/>
                          <a:cs typeface="Times New Roman"/>
                        </a:rPr>
                        <a:t> </a:t>
                      </a:r>
                      <a:r>
                        <a:rPr sz="1000" spc="-5" dirty="0">
                          <a:latin typeface="Times New Roman"/>
                          <a:cs typeface="Times New Roman"/>
                        </a:rPr>
                        <a:t>Drive:</a:t>
                      </a:r>
                      <a:r>
                        <a:rPr sz="1000" spc="-15" dirty="0">
                          <a:latin typeface="Times New Roman"/>
                          <a:cs typeface="Times New Roman"/>
                        </a:rPr>
                        <a:t> </a:t>
                      </a:r>
                      <a:r>
                        <a:rPr sz="1000" dirty="0">
                          <a:latin typeface="Times New Roman"/>
                          <a:cs typeface="Times New Roman"/>
                        </a:rPr>
                        <a:t>Workshop</a:t>
                      </a:r>
                    </a:p>
                    <a:p>
                      <a:pPr marL="274320" indent="-172720">
                        <a:lnSpc>
                          <a:spcPct val="100000"/>
                        </a:lnSpc>
                        <a:spcBef>
                          <a:spcPts val="35"/>
                        </a:spcBef>
                        <a:buFont typeface="Symbol"/>
                        <a:buChar char=""/>
                        <a:tabLst>
                          <a:tab pos="274320" algn="l"/>
                        </a:tabLst>
                      </a:pPr>
                      <a:r>
                        <a:rPr sz="1000" spc="-5" dirty="0">
                          <a:latin typeface="Times New Roman"/>
                          <a:cs typeface="Times New Roman"/>
                        </a:rPr>
                        <a:t>Awareness</a:t>
                      </a:r>
                      <a:r>
                        <a:rPr sz="1000" spc="-20" dirty="0">
                          <a:latin typeface="Times New Roman"/>
                          <a:cs typeface="Times New Roman"/>
                        </a:rPr>
                        <a:t> </a:t>
                      </a:r>
                      <a:r>
                        <a:rPr sz="1000" spc="-5" dirty="0">
                          <a:latin typeface="Times New Roman"/>
                          <a:cs typeface="Times New Roman"/>
                        </a:rPr>
                        <a:t>walks:</a:t>
                      </a:r>
                      <a:endParaRPr sz="1000" dirty="0">
                        <a:latin typeface="Times New Roman"/>
                        <a:cs typeface="Times New Roman"/>
                      </a:endParaRPr>
                    </a:p>
                    <a:p>
                      <a:pPr marL="273685" marR="80010" indent="-172720">
                        <a:lnSpc>
                          <a:spcPct val="95400"/>
                        </a:lnSpc>
                        <a:spcBef>
                          <a:spcPts val="90"/>
                        </a:spcBef>
                        <a:buFont typeface="Symbol"/>
                        <a:buChar char=""/>
                        <a:tabLst>
                          <a:tab pos="274320" algn="l"/>
                        </a:tabLst>
                      </a:pPr>
                      <a:r>
                        <a:rPr sz="1000" spc="-5" dirty="0">
                          <a:latin typeface="Times New Roman"/>
                          <a:cs typeface="Times New Roman"/>
                        </a:rPr>
                        <a:t>Guest</a:t>
                      </a:r>
                      <a:r>
                        <a:rPr sz="1000" spc="10" dirty="0">
                          <a:latin typeface="Times New Roman"/>
                          <a:cs typeface="Times New Roman"/>
                        </a:rPr>
                        <a:t> </a:t>
                      </a:r>
                      <a:r>
                        <a:rPr sz="1000" spc="-5" dirty="0">
                          <a:latin typeface="Times New Roman"/>
                          <a:cs typeface="Times New Roman"/>
                        </a:rPr>
                        <a:t>Lecture and</a:t>
                      </a:r>
                      <a:r>
                        <a:rPr sz="1000" dirty="0">
                          <a:latin typeface="Times New Roman"/>
                          <a:cs typeface="Times New Roman"/>
                        </a:rPr>
                        <a:t> </a:t>
                      </a:r>
                      <a:r>
                        <a:rPr sz="1000" spc="-5" dirty="0">
                          <a:latin typeface="Times New Roman"/>
                          <a:cs typeface="Times New Roman"/>
                        </a:rPr>
                        <a:t>Hands</a:t>
                      </a:r>
                      <a:r>
                        <a:rPr sz="1000" spc="10" dirty="0">
                          <a:latin typeface="Times New Roman"/>
                          <a:cs typeface="Times New Roman"/>
                        </a:rPr>
                        <a:t> </a:t>
                      </a:r>
                      <a:r>
                        <a:rPr sz="1000" dirty="0">
                          <a:latin typeface="Times New Roman"/>
                          <a:cs typeface="Times New Roman"/>
                        </a:rPr>
                        <a:t>on </a:t>
                      </a:r>
                      <a:r>
                        <a:rPr sz="1000" spc="-5" dirty="0">
                          <a:latin typeface="Times New Roman"/>
                          <a:cs typeface="Times New Roman"/>
                        </a:rPr>
                        <a:t>training</a:t>
                      </a:r>
                      <a:r>
                        <a:rPr sz="1000" spc="-15" dirty="0">
                          <a:latin typeface="Times New Roman"/>
                          <a:cs typeface="Times New Roman"/>
                        </a:rPr>
                        <a:t> </a:t>
                      </a:r>
                      <a:r>
                        <a:rPr sz="1000" spc="-5" dirty="0">
                          <a:latin typeface="Times New Roman"/>
                          <a:cs typeface="Times New Roman"/>
                        </a:rPr>
                        <a:t>and</a:t>
                      </a:r>
                      <a:r>
                        <a:rPr sz="1000" dirty="0">
                          <a:latin typeface="Times New Roman"/>
                          <a:cs typeface="Times New Roman"/>
                        </a:rPr>
                        <a:t> live </a:t>
                      </a:r>
                      <a:r>
                        <a:rPr sz="1000" spc="-285" dirty="0">
                          <a:latin typeface="Times New Roman"/>
                          <a:cs typeface="Times New Roman"/>
                        </a:rPr>
                        <a:t> </a:t>
                      </a:r>
                      <a:r>
                        <a:rPr sz="1000" spc="-5" dirty="0">
                          <a:latin typeface="Times New Roman"/>
                          <a:cs typeface="Times New Roman"/>
                        </a:rPr>
                        <a:t>demonstration and </a:t>
                      </a:r>
                      <a:r>
                        <a:rPr sz="1000" dirty="0">
                          <a:latin typeface="Times New Roman"/>
                          <a:cs typeface="Times New Roman"/>
                        </a:rPr>
                        <a:t>pledge taking ceremony </a:t>
                      </a:r>
                      <a:r>
                        <a:rPr sz="1000" spc="5" dirty="0">
                          <a:latin typeface="Times New Roman"/>
                          <a:cs typeface="Times New Roman"/>
                        </a:rPr>
                        <a:t> </a:t>
                      </a:r>
                      <a:r>
                        <a:rPr sz="1000" spc="-5" dirty="0">
                          <a:latin typeface="Times New Roman"/>
                          <a:cs typeface="Times New Roman"/>
                        </a:rPr>
                        <a:t>have</a:t>
                      </a:r>
                      <a:r>
                        <a:rPr sz="1000" spc="-10" dirty="0">
                          <a:latin typeface="Times New Roman"/>
                          <a:cs typeface="Times New Roman"/>
                        </a:rPr>
                        <a:t> </a:t>
                      </a:r>
                      <a:r>
                        <a:rPr sz="1000" dirty="0">
                          <a:latin typeface="Times New Roman"/>
                          <a:cs typeface="Times New Roman"/>
                        </a:rPr>
                        <a:t>been </a:t>
                      </a:r>
                      <a:r>
                        <a:rPr sz="1000" spc="-5" dirty="0">
                          <a:latin typeface="Times New Roman"/>
                          <a:cs typeface="Times New Roman"/>
                        </a:rPr>
                        <a:t>organised</a:t>
                      </a:r>
                      <a:r>
                        <a:rPr sz="1000" dirty="0">
                          <a:latin typeface="Times New Roman"/>
                          <a:cs typeface="Times New Roman"/>
                        </a:rPr>
                        <a:t> in </a:t>
                      </a:r>
                      <a:r>
                        <a:rPr sz="1000" spc="-5" dirty="0">
                          <a:latin typeface="Times New Roman"/>
                          <a:cs typeface="Times New Roman"/>
                        </a:rPr>
                        <a:t>University.</a:t>
                      </a:r>
                      <a:endParaRPr sz="1000" dirty="0">
                        <a:latin typeface="Times New Roman"/>
                        <a:cs typeface="Times New Roman"/>
                      </a:endParaRPr>
                    </a:p>
                    <a:p>
                      <a:pPr marL="274320" indent="-172720">
                        <a:lnSpc>
                          <a:spcPts val="1410"/>
                        </a:lnSpc>
                        <a:spcBef>
                          <a:spcPts val="40"/>
                        </a:spcBef>
                        <a:buFont typeface="Symbol"/>
                        <a:buChar char=""/>
                        <a:tabLst>
                          <a:tab pos="274320" algn="l"/>
                        </a:tabLst>
                      </a:pPr>
                      <a:r>
                        <a:rPr sz="1000" spc="-5" dirty="0">
                          <a:latin typeface="Times New Roman"/>
                          <a:cs typeface="Times New Roman"/>
                        </a:rPr>
                        <a:t>Guest Speaker: </a:t>
                      </a:r>
                      <a:r>
                        <a:rPr sz="1000" dirty="0">
                          <a:latin typeface="Times New Roman"/>
                          <a:cs typeface="Times New Roman"/>
                        </a:rPr>
                        <a:t>Dr</a:t>
                      </a:r>
                      <a:r>
                        <a:rPr sz="1000" spc="-5" dirty="0">
                          <a:latin typeface="Times New Roman"/>
                          <a:cs typeface="Times New Roman"/>
                        </a:rPr>
                        <a:t> Neha</a:t>
                      </a:r>
                      <a:r>
                        <a:rPr sz="1000" dirty="0">
                          <a:latin typeface="Times New Roman"/>
                          <a:cs typeface="Times New Roman"/>
                        </a:rPr>
                        <a:t> Gupta</a:t>
                      </a:r>
                      <a:r>
                        <a:rPr sz="1000" spc="-10" dirty="0">
                          <a:latin typeface="Times New Roman"/>
                          <a:cs typeface="Times New Roman"/>
                        </a:rPr>
                        <a:t> </a:t>
                      </a:r>
                      <a:r>
                        <a:rPr sz="1000" spc="-5" dirty="0">
                          <a:latin typeface="Times New Roman"/>
                          <a:cs typeface="Times New Roman"/>
                        </a:rPr>
                        <a:t>HIMSR</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55"/>
                        </a:lnSpc>
                      </a:pPr>
                      <a:r>
                        <a:rPr sz="1000" spc="-5" dirty="0">
                          <a:latin typeface="Times New Roman"/>
                          <a:cs typeface="Times New Roman"/>
                        </a:rPr>
                        <a:t>2018-2020</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45440" algn="l">
                        <a:lnSpc>
                          <a:spcPts val="1355"/>
                        </a:lnSpc>
                      </a:pPr>
                      <a:r>
                        <a:rPr sz="1000" dirty="0">
                          <a:latin typeface="Times New Roman"/>
                          <a:cs typeface="Times New Roman"/>
                        </a:rPr>
                        <a:t>200</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bl>
          </a:graphicData>
        </a:graphic>
      </p:graphicFrame>
      <p:sp>
        <p:nvSpPr>
          <p:cNvPr id="2" name="TextBox 1"/>
          <p:cNvSpPr txBox="1"/>
          <p:nvPr/>
        </p:nvSpPr>
        <p:spPr>
          <a:xfrm>
            <a:off x="148590" y="400050"/>
            <a:ext cx="1931670" cy="369332"/>
          </a:xfrm>
          <a:prstGeom prst="rect">
            <a:avLst/>
          </a:prstGeom>
          <a:noFill/>
        </p:spPr>
        <p:txBody>
          <a:bodyPr wrap="square" rtlCol="0">
            <a:spAutoFit/>
          </a:bodyPr>
          <a:lstStyle/>
          <a:p>
            <a:r>
              <a:rPr lang="en-US" dirty="0" smtClean="0">
                <a:hlinkClick r:id="rId3"/>
              </a:rPr>
              <a:t>GeoTag Pictures</a:t>
            </a:r>
            <a:endParaRPr lang="en-US" dirty="0"/>
          </a:p>
        </p:txBody>
      </p:sp>
    </p:spTree>
    <p:extLst>
      <p:ext uri="{BB962C8B-B14F-4D97-AF65-F5344CB8AC3E}">
        <p14:creationId xmlns:p14="http://schemas.microsoft.com/office/powerpoint/2010/main" val="2844144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IN" b="1" dirty="0"/>
                <a:t>Measures initiated by the Institution for the promotion of gender equity </a:t>
              </a:r>
              <a:endParaRPr lang="en-US" b="1" i="1" dirty="0"/>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
          <p:cNvGrpSpPr>
            <a:grpSpLocks/>
          </p:cNvGrpSpPr>
          <p:nvPr/>
        </p:nvGrpSpPr>
        <p:grpSpPr bwMode="auto">
          <a:xfrm>
            <a:off x="574432" y="2201364"/>
            <a:ext cx="5720860" cy="5653098"/>
            <a:chOff x="3377" y="183"/>
            <a:chExt cx="5820" cy="6139"/>
          </a:xfrm>
        </p:grpSpPr>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 y="182"/>
              <a:ext cx="5820" cy="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4888" y="4323"/>
              <a:ext cx="2460" cy="660"/>
            </a:xfrm>
            <a:prstGeom prst="rect">
              <a:avLst/>
            </a:prstGeom>
            <a:solidFill>
              <a:srgbClr val="000000">
                <a:alpha val="6470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347663" lvl="0" indent="0" algn="ctr" defTabSz="914400" rtl="0" eaLnBrk="0" fontAlgn="base" latinLnBrk="0" hangingPunct="0">
                <a:lnSpc>
                  <a:spcPct val="100000"/>
                </a:lnSpc>
                <a:spcBef>
                  <a:spcPts val="388"/>
                </a:spcBef>
                <a:spcAft>
                  <a:spcPts val="800"/>
                </a:spcAft>
                <a:buClrTx/>
                <a:buSzTx/>
                <a:buFontTx/>
                <a:buNone/>
                <a:tabLst/>
              </a:pPr>
              <a:r>
                <a:rPr kumimoji="0" lang="en-US" altLang="en-US" sz="1000" b="0" i="0" u="none" strike="noStrike" cap="none" normalizeH="0" baseline="0" dirty="0" smtClean="0">
                  <a:ln>
                    <a:noFill/>
                  </a:ln>
                  <a:solidFill>
                    <a:srgbClr val="FFFFFF"/>
                  </a:solidFill>
                  <a:effectLst/>
                  <a:latin typeface="Roboto"/>
                </a:rPr>
                <a:t>Latitude: 28.32308</a:t>
              </a:r>
              <a:endParaRPr kumimoji="0" lang="en-US" altLang="en-US" sz="1000" b="0" i="0" u="none" strike="noStrike" cap="none" normalizeH="0" baseline="0" dirty="0" smtClean="0">
                <a:ln>
                  <a:noFill/>
                </a:ln>
                <a:solidFill>
                  <a:schemeClr val="tx1"/>
                </a:solidFill>
                <a:effectLst/>
                <a:latin typeface="Roboto"/>
              </a:endParaRPr>
            </a:p>
            <a:p>
              <a:pPr marL="457200" marR="347663" lvl="1" indent="0" algn="ctr" defTabSz="914400" rtl="0" eaLnBrk="0" fontAlgn="base" latinLnBrk="0" hangingPunct="0">
                <a:lnSpc>
                  <a:spcPct val="100000"/>
                </a:lnSpc>
                <a:spcBef>
                  <a:spcPts val="50"/>
                </a:spcBef>
                <a:spcAft>
                  <a:spcPts val="800"/>
                </a:spcAft>
                <a:buClrTx/>
                <a:buSzTx/>
                <a:buFontTx/>
                <a:buNone/>
                <a:tabLst/>
              </a:pPr>
              <a:r>
                <a:rPr kumimoji="0" lang="en-US" altLang="en-US" sz="1000" b="0" i="0" u="none" strike="noStrike" cap="none" normalizeH="0" baseline="0" dirty="0" smtClean="0">
                  <a:ln>
                    <a:noFill/>
                  </a:ln>
                  <a:solidFill>
                    <a:srgbClr val="FFFFFF"/>
                  </a:solidFill>
                  <a:effectLst/>
                  <a:latin typeface="Roboto"/>
                </a:rPr>
                <a:t>Longitude: 77.172400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74278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IN" b="1" dirty="0"/>
                <a:t>Measures initiated by the Institution for the promotion of gender equity </a:t>
              </a:r>
              <a:endParaRPr lang="en-US" b="1" i="1" dirty="0"/>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4"/>
          <p:cNvSpPr>
            <a:spLocks noChangeArrowheads="1"/>
          </p:cNvSpPr>
          <p:nvPr/>
        </p:nvSpPr>
        <p:spPr bwMode="auto">
          <a:xfrm>
            <a:off x="1477107" y="213270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9" name="Group 1"/>
          <p:cNvGrpSpPr>
            <a:grpSpLocks/>
          </p:cNvGrpSpPr>
          <p:nvPr/>
        </p:nvGrpSpPr>
        <p:grpSpPr bwMode="auto">
          <a:xfrm>
            <a:off x="1477107" y="2132705"/>
            <a:ext cx="3533775" cy="6010275"/>
            <a:chOff x="0" y="0"/>
            <a:chExt cx="5565" cy="9465"/>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65" cy="9465"/>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
            <p:cNvSpPr txBox="1">
              <a:spLocks noChangeArrowheads="1"/>
            </p:cNvSpPr>
            <p:nvPr/>
          </p:nvSpPr>
          <p:spPr bwMode="auto">
            <a:xfrm>
              <a:off x="1554" y="7687"/>
              <a:ext cx="2460" cy="660"/>
            </a:xfrm>
            <a:prstGeom prst="rect">
              <a:avLst/>
            </a:prstGeom>
            <a:solidFill>
              <a:srgbClr val="000000">
                <a:alpha val="6470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n-US" sz="1000" b="0" i="0" u="none" strike="noStrike" cap="none" normalizeH="0" baseline="0" smtClean="0">
                  <a:ln>
                    <a:noFill/>
                  </a:ln>
                  <a:solidFill>
                    <a:srgbClr val="FFFFFF"/>
                  </a:solidFill>
                  <a:effectLst/>
                  <a:latin typeface="Roboto"/>
                  <a:ea typeface="Times New Roman" panose="02020603050405020304" pitchFamily="18" charset="0"/>
                </a:rPr>
                <a:t>Latitude: 28.31143</a:t>
              </a:r>
              <a:endParaRPr kumimoji="0" lang="et-EE" altLang="en-US" sz="4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n-US" sz="1000" b="0" i="0" u="none" strike="noStrike" cap="none" normalizeH="0" baseline="0" smtClean="0">
                  <a:ln>
                    <a:noFill/>
                  </a:ln>
                  <a:solidFill>
                    <a:srgbClr val="FFFFFF"/>
                  </a:solidFill>
                  <a:effectLst/>
                  <a:latin typeface="Roboto"/>
                  <a:ea typeface="Times New Roman" panose="02020603050405020304" pitchFamily="18" charset="0"/>
                </a:rPr>
                <a:t>Longitude: 77.15242</a:t>
              </a:r>
              <a:endParaRPr kumimoji="0" lang="et-EE" alt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590638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33528" y="2857259"/>
            <a:ext cx="7184136" cy="5388103"/>
          </a:xfrm>
          <a:prstGeom prst="rect">
            <a:avLst/>
          </a:prstGeom>
        </p:spPr>
      </p:pic>
    </p:spTree>
    <p:extLst>
      <p:ext uri="{BB962C8B-B14F-4D97-AF65-F5344CB8AC3E}">
        <p14:creationId xmlns:p14="http://schemas.microsoft.com/office/powerpoint/2010/main" val="3990882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274320" y="2857259"/>
            <a:ext cx="6377635" cy="5747005"/>
          </a:xfrm>
          <a:prstGeom prst="rect">
            <a:avLst/>
          </a:prstGeom>
        </p:spPr>
      </p:pic>
    </p:spTree>
    <p:extLst>
      <p:ext uri="{BB962C8B-B14F-4D97-AF65-F5344CB8AC3E}">
        <p14:creationId xmlns:p14="http://schemas.microsoft.com/office/powerpoint/2010/main" val="671947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202400" y="2354921"/>
            <a:ext cx="6449555" cy="5416897"/>
          </a:xfrm>
          <a:prstGeom prst="rect">
            <a:avLst/>
          </a:prstGeom>
        </p:spPr>
      </p:pic>
    </p:spTree>
    <p:extLst>
      <p:ext uri="{BB962C8B-B14F-4D97-AF65-F5344CB8AC3E}">
        <p14:creationId xmlns:p14="http://schemas.microsoft.com/office/powerpoint/2010/main" val="1275551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3"/>
          <a:stretch>
            <a:fillRect/>
          </a:stretch>
        </p:blipFill>
        <p:spPr>
          <a:xfrm>
            <a:off x="211768" y="2132705"/>
            <a:ext cx="6646232" cy="6040410"/>
          </a:xfrm>
          <a:prstGeom prst="rect">
            <a:avLst/>
          </a:prstGeom>
        </p:spPr>
      </p:pic>
    </p:spTree>
    <p:extLst>
      <p:ext uri="{BB962C8B-B14F-4D97-AF65-F5344CB8AC3E}">
        <p14:creationId xmlns:p14="http://schemas.microsoft.com/office/powerpoint/2010/main" val="448393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1197482" y="2180249"/>
            <a:ext cx="4983861" cy="6057900"/>
          </a:xfrm>
          <a:prstGeom prst="rect">
            <a:avLst/>
          </a:prstGeom>
        </p:spPr>
      </p:pic>
    </p:spTree>
    <p:extLst>
      <p:ext uri="{BB962C8B-B14F-4D97-AF65-F5344CB8AC3E}">
        <p14:creationId xmlns:p14="http://schemas.microsoft.com/office/powerpoint/2010/main" val="1602545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3"/>
          <a:stretch>
            <a:fillRect/>
          </a:stretch>
        </p:blipFill>
        <p:spPr>
          <a:xfrm>
            <a:off x="475488" y="2026582"/>
            <a:ext cx="5669279" cy="6365234"/>
          </a:xfrm>
          <a:prstGeom prst="rect">
            <a:avLst/>
          </a:prstGeom>
        </p:spPr>
      </p:pic>
    </p:spTree>
    <p:extLst>
      <p:ext uri="{BB962C8B-B14F-4D97-AF65-F5344CB8AC3E}">
        <p14:creationId xmlns:p14="http://schemas.microsoft.com/office/powerpoint/2010/main" val="757374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274319" y="2201365"/>
            <a:ext cx="6568549" cy="5581801"/>
          </a:xfrm>
          <a:prstGeom prst="rect">
            <a:avLst/>
          </a:prstGeom>
        </p:spPr>
      </p:pic>
    </p:spTree>
    <p:extLst>
      <p:ext uri="{BB962C8B-B14F-4D97-AF65-F5344CB8AC3E}">
        <p14:creationId xmlns:p14="http://schemas.microsoft.com/office/powerpoint/2010/main" val="2787433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219456" y="2857260"/>
            <a:ext cx="6623304" cy="5143418"/>
          </a:xfrm>
          <a:prstGeom prst="rect">
            <a:avLst/>
          </a:prstGeom>
        </p:spPr>
      </p:pic>
    </p:spTree>
    <p:extLst>
      <p:ext uri="{BB962C8B-B14F-4D97-AF65-F5344CB8AC3E}">
        <p14:creationId xmlns:p14="http://schemas.microsoft.com/office/powerpoint/2010/main" val="368704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0" y="8777755"/>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object 2"/>
          <p:cNvGraphicFramePr>
            <a:graphicFrameLocks noGrp="1"/>
          </p:cNvGraphicFramePr>
          <p:nvPr>
            <p:extLst>
              <p:ext uri="{D42A27DB-BD31-4B8C-83A1-F6EECF244321}">
                <p14:modId xmlns:p14="http://schemas.microsoft.com/office/powerpoint/2010/main" val="3194826066"/>
              </p:ext>
            </p:extLst>
          </p:nvPr>
        </p:nvGraphicFramePr>
        <p:xfrm>
          <a:off x="318685" y="2310326"/>
          <a:ext cx="6217920" cy="6233934"/>
        </p:xfrm>
        <a:graphic>
          <a:graphicData uri="http://schemas.openxmlformats.org/drawingml/2006/table">
            <a:tbl>
              <a:tblPr firstRow="1" bandRow="1">
                <a:tableStyleId>{2D5ABB26-0587-4C30-8999-92F81FD0307C}</a:tableStyleId>
              </a:tblPr>
              <a:tblGrid>
                <a:gridCol w="300508"/>
                <a:gridCol w="4215404"/>
                <a:gridCol w="970488"/>
                <a:gridCol w="731520"/>
              </a:tblGrid>
              <a:tr h="797710">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73685" marR="71120" indent="-172720">
                        <a:lnSpc>
                          <a:spcPct val="95700"/>
                        </a:lnSpc>
                        <a:spcBef>
                          <a:spcPts val="60"/>
                        </a:spcBef>
                        <a:buFont typeface="Symbol"/>
                        <a:buChar char=""/>
                        <a:tabLst>
                          <a:tab pos="274320" algn="l"/>
                        </a:tabLst>
                      </a:pPr>
                      <a:r>
                        <a:rPr sz="800" spc="-5" dirty="0">
                          <a:latin typeface="Times New Roman"/>
                          <a:cs typeface="Times New Roman"/>
                        </a:rPr>
                        <a:t>During</a:t>
                      </a:r>
                      <a:r>
                        <a:rPr sz="800" spc="-10" dirty="0">
                          <a:latin typeface="Times New Roman"/>
                          <a:cs typeface="Times New Roman"/>
                        </a:rPr>
                        <a:t> </a:t>
                      </a:r>
                      <a:r>
                        <a:rPr sz="800" dirty="0">
                          <a:latin typeface="Times New Roman"/>
                          <a:cs typeface="Times New Roman"/>
                        </a:rPr>
                        <a:t>the</a:t>
                      </a:r>
                      <a:r>
                        <a:rPr sz="800" spc="-5" dirty="0">
                          <a:latin typeface="Times New Roman"/>
                          <a:cs typeface="Times New Roman"/>
                        </a:rPr>
                        <a:t> programme </a:t>
                      </a:r>
                      <a:r>
                        <a:rPr sz="800" dirty="0">
                          <a:latin typeface="Times New Roman"/>
                          <a:cs typeface="Times New Roman"/>
                        </a:rPr>
                        <a:t>an </a:t>
                      </a:r>
                      <a:r>
                        <a:rPr sz="800" spc="-5" dirty="0">
                          <a:latin typeface="Times New Roman"/>
                          <a:cs typeface="Times New Roman"/>
                        </a:rPr>
                        <a:t>oath</a:t>
                      </a:r>
                      <a:r>
                        <a:rPr sz="800" spc="5" dirty="0">
                          <a:latin typeface="Times New Roman"/>
                          <a:cs typeface="Times New Roman"/>
                        </a:rPr>
                        <a:t> </a:t>
                      </a:r>
                      <a:r>
                        <a:rPr sz="800" spc="-5" dirty="0">
                          <a:latin typeface="Times New Roman"/>
                          <a:cs typeface="Times New Roman"/>
                        </a:rPr>
                        <a:t>was</a:t>
                      </a:r>
                      <a:r>
                        <a:rPr sz="800" dirty="0">
                          <a:latin typeface="Times New Roman"/>
                          <a:cs typeface="Times New Roman"/>
                        </a:rPr>
                        <a:t> </a:t>
                      </a:r>
                      <a:r>
                        <a:rPr sz="800" spc="-5" dirty="0">
                          <a:latin typeface="Times New Roman"/>
                          <a:cs typeface="Times New Roman"/>
                        </a:rPr>
                        <a:t>taken</a:t>
                      </a:r>
                      <a:r>
                        <a:rPr sz="800" dirty="0">
                          <a:latin typeface="Times New Roman"/>
                          <a:cs typeface="Times New Roman"/>
                        </a:rPr>
                        <a:t> </a:t>
                      </a:r>
                      <a:r>
                        <a:rPr sz="800" spc="10" dirty="0">
                          <a:latin typeface="Times New Roman"/>
                          <a:cs typeface="Times New Roman"/>
                        </a:rPr>
                        <a:t>by </a:t>
                      </a:r>
                      <a:r>
                        <a:rPr sz="800" spc="15" dirty="0">
                          <a:latin typeface="Times New Roman"/>
                          <a:cs typeface="Times New Roman"/>
                        </a:rPr>
                        <a:t> </a:t>
                      </a:r>
                      <a:r>
                        <a:rPr sz="800" dirty="0">
                          <a:latin typeface="Times New Roman"/>
                          <a:cs typeface="Times New Roman"/>
                        </a:rPr>
                        <a:t>both</a:t>
                      </a:r>
                      <a:r>
                        <a:rPr sz="800" spc="-5" dirty="0">
                          <a:latin typeface="Times New Roman"/>
                          <a:cs typeface="Times New Roman"/>
                        </a:rPr>
                        <a:t> staff</a:t>
                      </a:r>
                      <a:r>
                        <a:rPr sz="800" dirty="0">
                          <a:latin typeface="Times New Roman"/>
                          <a:cs typeface="Times New Roman"/>
                        </a:rPr>
                        <a:t> </a:t>
                      </a:r>
                      <a:r>
                        <a:rPr sz="800" spc="-5" dirty="0">
                          <a:latin typeface="Times New Roman"/>
                          <a:cs typeface="Times New Roman"/>
                        </a:rPr>
                        <a:t>and</a:t>
                      </a:r>
                      <a:r>
                        <a:rPr sz="800" dirty="0">
                          <a:latin typeface="Times New Roman"/>
                          <a:cs typeface="Times New Roman"/>
                        </a:rPr>
                        <a:t> </a:t>
                      </a:r>
                      <a:r>
                        <a:rPr sz="800" spc="-5" dirty="0">
                          <a:latin typeface="Times New Roman"/>
                          <a:cs typeface="Times New Roman"/>
                        </a:rPr>
                        <a:t>students</a:t>
                      </a:r>
                      <a:r>
                        <a:rPr sz="800" dirty="0">
                          <a:latin typeface="Times New Roman"/>
                          <a:cs typeface="Times New Roman"/>
                        </a:rPr>
                        <a:t> of</a:t>
                      </a:r>
                      <a:r>
                        <a:rPr sz="800" spc="10" dirty="0">
                          <a:latin typeface="Times New Roman"/>
                          <a:cs typeface="Times New Roman"/>
                        </a:rPr>
                        <a:t> </a:t>
                      </a:r>
                      <a:r>
                        <a:rPr sz="800" spc="-5" dirty="0">
                          <a:latin typeface="Times New Roman"/>
                          <a:cs typeface="Times New Roman"/>
                        </a:rPr>
                        <a:t>JamiaHamdard: </a:t>
                      </a:r>
                      <a:r>
                        <a:rPr sz="800" dirty="0">
                          <a:latin typeface="Times New Roman"/>
                          <a:cs typeface="Times New Roman"/>
                        </a:rPr>
                        <a:t> </a:t>
                      </a:r>
                      <a:r>
                        <a:rPr sz="800" spc="-5" dirty="0">
                          <a:latin typeface="Times New Roman"/>
                          <a:cs typeface="Times New Roman"/>
                        </a:rPr>
                        <a:t>Inaugurated </a:t>
                      </a:r>
                      <a:r>
                        <a:rPr sz="800" spc="10" dirty="0">
                          <a:latin typeface="Times New Roman"/>
                          <a:cs typeface="Times New Roman"/>
                        </a:rPr>
                        <a:t>by </a:t>
                      </a:r>
                      <a:r>
                        <a:rPr sz="800" dirty="0">
                          <a:latin typeface="Times New Roman"/>
                          <a:cs typeface="Times New Roman"/>
                        </a:rPr>
                        <a:t>Pro </a:t>
                      </a:r>
                      <a:r>
                        <a:rPr sz="800" spc="-5" dirty="0">
                          <a:latin typeface="Times New Roman"/>
                          <a:cs typeface="Times New Roman"/>
                        </a:rPr>
                        <a:t>Vice Chancellor: </a:t>
                      </a:r>
                      <a:r>
                        <a:rPr sz="800" dirty="0">
                          <a:latin typeface="Times New Roman"/>
                          <a:cs typeface="Times New Roman"/>
                        </a:rPr>
                        <a:t>Aprox: </a:t>
                      </a:r>
                      <a:r>
                        <a:rPr sz="800" spc="5" dirty="0">
                          <a:latin typeface="Times New Roman"/>
                          <a:cs typeface="Times New Roman"/>
                        </a:rPr>
                        <a:t> </a:t>
                      </a:r>
                      <a:r>
                        <a:rPr sz="800" dirty="0">
                          <a:latin typeface="Times New Roman"/>
                          <a:cs typeface="Times New Roman"/>
                        </a:rPr>
                        <a:t>more than 200 </a:t>
                      </a:r>
                      <a:r>
                        <a:rPr sz="800" spc="-5" dirty="0">
                          <a:latin typeface="Times New Roman"/>
                          <a:cs typeface="Times New Roman"/>
                        </a:rPr>
                        <a:t>Students </a:t>
                      </a:r>
                      <a:r>
                        <a:rPr sz="800" dirty="0">
                          <a:latin typeface="Times New Roman"/>
                          <a:cs typeface="Times New Roman"/>
                        </a:rPr>
                        <a:t>and </a:t>
                      </a:r>
                      <a:r>
                        <a:rPr sz="800" spc="-5" dirty="0">
                          <a:latin typeface="Times New Roman"/>
                          <a:cs typeface="Times New Roman"/>
                        </a:rPr>
                        <a:t>staff </a:t>
                      </a:r>
                      <a:r>
                        <a:rPr sz="800" dirty="0">
                          <a:latin typeface="Times New Roman"/>
                          <a:cs typeface="Times New Roman"/>
                        </a:rPr>
                        <a:t>of </a:t>
                      </a:r>
                      <a:r>
                        <a:rPr sz="800" spc="-5" dirty="0">
                          <a:latin typeface="Times New Roman"/>
                          <a:cs typeface="Times New Roman"/>
                        </a:rPr>
                        <a:t>SUMER, </a:t>
                      </a:r>
                      <a:r>
                        <a:rPr sz="800" spc="-285" dirty="0">
                          <a:latin typeface="Times New Roman"/>
                          <a:cs typeface="Times New Roman"/>
                        </a:rPr>
                        <a:t> </a:t>
                      </a:r>
                      <a:r>
                        <a:rPr sz="800" spc="-5" dirty="0">
                          <a:latin typeface="Times New Roman"/>
                          <a:cs typeface="Times New Roman"/>
                        </a:rPr>
                        <a:t>Nursing School, MUH </a:t>
                      </a:r>
                      <a:r>
                        <a:rPr sz="800" dirty="0">
                          <a:latin typeface="Times New Roman"/>
                          <a:cs typeface="Times New Roman"/>
                        </a:rPr>
                        <a:t>and </a:t>
                      </a:r>
                      <a:r>
                        <a:rPr sz="800" spc="-5" dirty="0">
                          <a:latin typeface="Times New Roman"/>
                          <a:cs typeface="Times New Roman"/>
                        </a:rPr>
                        <a:t>HAHCH </a:t>
                      </a:r>
                      <a:r>
                        <a:rPr sz="800" dirty="0">
                          <a:latin typeface="Times New Roman"/>
                          <a:cs typeface="Times New Roman"/>
                        </a:rPr>
                        <a:t>were the </a:t>
                      </a:r>
                      <a:r>
                        <a:rPr sz="800" spc="-285" dirty="0">
                          <a:latin typeface="Times New Roman"/>
                          <a:cs typeface="Times New Roman"/>
                        </a:rPr>
                        <a:t> </a:t>
                      </a:r>
                      <a:r>
                        <a:rPr sz="800" spc="-5" dirty="0">
                          <a:latin typeface="Times New Roman"/>
                          <a:cs typeface="Times New Roman"/>
                        </a:rPr>
                        <a:t>participants</a:t>
                      </a:r>
                      <a:endParaRPr sz="800" dirty="0">
                        <a:latin typeface="Times New Roman"/>
                        <a:cs typeface="Times New Roman"/>
                      </a:endParaRPr>
                    </a:p>
                  </a:txBody>
                  <a:tcPr marL="0" marR="0" marT="48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174931">
                <a:tc>
                  <a:txBody>
                    <a:bodyPr/>
                    <a:lstStyle/>
                    <a:p>
                      <a:pPr marR="65405" algn="r">
                        <a:lnSpc>
                          <a:spcPts val="1345"/>
                        </a:lnSpc>
                      </a:pPr>
                      <a:r>
                        <a:rPr sz="800" dirty="0">
                          <a:latin typeface="Times New Roman"/>
                          <a:cs typeface="Times New Roman"/>
                        </a:rPr>
                        <a:t>17.</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114935">
                        <a:lnSpc>
                          <a:spcPts val="1380"/>
                        </a:lnSpc>
                      </a:pPr>
                      <a:r>
                        <a:rPr sz="800" spc="-5" dirty="0">
                          <a:latin typeface="Times New Roman"/>
                          <a:cs typeface="Times New Roman"/>
                        </a:rPr>
                        <a:t>Screening</a:t>
                      </a:r>
                      <a:r>
                        <a:rPr sz="800" spc="-10" dirty="0">
                          <a:latin typeface="Times New Roman"/>
                          <a:cs typeface="Times New Roman"/>
                        </a:rPr>
                        <a:t> </a:t>
                      </a:r>
                      <a:r>
                        <a:rPr sz="800" dirty="0">
                          <a:latin typeface="Times New Roman"/>
                          <a:cs typeface="Times New Roman"/>
                        </a:rPr>
                        <a:t>of</a:t>
                      </a:r>
                      <a:r>
                        <a:rPr sz="800" spc="10" dirty="0">
                          <a:latin typeface="Times New Roman"/>
                          <a:cs typeface="Times New Roman"/>
                        </a:rPr>
                        <a:t> </a:t>
                      </a:r>
                      <a:r>
                        <a:rPr sz="800" spc="-5" dirty="0">
                          <a:latin typeface="Times New Roman"/>
                          <a:cs typeface="Times New Roman"/>
                        </a:rPr>
                        <a:t>cancer</a:t>
                      </a:r>
                      <a:r>
                        <a:rPr sz="800" spc="5" dirty="0">
                          <a:latin typeface="Times New Roman"/>
                          <a:cs typeface="Times New Roman"/>
                        </a:rPr>
                        <a:t> </a:t>
                      </a:r>
                      <a:r>
                        <a:rPr sz="800" spc="-5" dirty="0">
                          <a:latin typeface="Times New Roman"/>
                          <a:cs typeface="Times New Roman"/>
                        </a:rPr>
                        <a:t>and</a:t>
                      </a:r>
                      <a:r>
                        <a:rPr sz="800" spc="15" dirty="0">
                          <a:latin typeface="Times New Roman"/>
                          <a:cs typeface="Times New Roman"/>
                        </a:rPr>
                        <a:t> </a:t>
                      </a:r>
                      <a:r>
                        <a:rPr sz="800" spc="-5" dirty="0">
                          <a:latin typeface="Times New Roman"/>
                          <a:cs typeface="Times New Roman"/>
                        </a:rPr>
                        <a:t>Breast</a:t>
                      </a:r>
                      <a:r>
                        <a:rPr sz="800" spc="5" dirty="0">
                          <a:latin typeface="Times New Roman"/>
                          <a:cs typeface="Times New Roman"/>
                        </a:rPr>
                        <a:t> </a:t>
                      </a:r>
                      <a:r>
                        <a:rPr sz="800" spc="-5" dirty="0">
                          <a:latin typeface="Times New Roman"/>
                          <a:cs typeface="Times New Roman"/>
                        </a:rPr>
                        <a:t>self</a:t>
                      </a:r>
                      <a:r>
                        <a:rPr sz="800" spc="5" dirty="0">
                          <a:latin typeface="Times New Roman"/>
                          <a:cs typeface="Times New Roman"/>
                        </a:rPr>
                        <a:t> </a:t>
                      </a:r>
                      <a:r>
                        <a:rPr sz="800" spc="-5" dirty="0">
                          <a:latin typeface="Times New Roman"/>
                          <a:cs typeface="Times New Roman"/>
                        </a:rPr>
                        <a:t>examination </a:t>
                      </a:r>
                      <a:r>
                        <a:rPr sz="800" spc="-285" dirty="0">
                          <a:latin typeface="Times New Roman"/>
                          <a:cs typeface="Times New Roman"/>
                        </a:rPr>
                        <a:t> </a:t>
                      </a:r>
                      <a:r>
                        <a:rPr sz="800" spc="-5" dirty="0">
                          <a:latin typeface="Times New Roman"/>
                          <a:cs typeface="Times New Roman"/>
                        </a:rPr>
                        <a:t>Drive</a:t>
                      </a:r>
                      <a:r>
                        <a:rPr sz="800" dirty="0">
                          <a:latin typeface="Times New Roman"/>
                          <a:cs typeface="Times New Roman"/>
                        </a:rPr>
                        <a:t> in JH</a:t>
                      </a:r>
                      <a:r>
                        <a:rPr sz="800" spc="5" dirty="0">
                          <a:latin typeface="Times New Roman"/>
                          <a:cs typeface="Times New Roman"/>
                        </a:rPr>
                        <a:t> </a:t>
                      </a:r>
                      <a:r>
                        <a:rPr sz="800" spc="-5" dirty="0">
                          <a:latin typeface="Times New Roman"/>
                          <a:cs typeface="Times New Roman"/>
                        </a:rPr>
                        <a:t>female employee:</a:t>
                      </a:r>
                      <a:r>
                        <a:rPr sz="800" spc="5" dirty="0">
                          <a:latin typeface="Times New Roman"/>
                          <a:cs typeface="Times New Roman"/>
                        </a:rPr>
                        <a:t> </a:t>
                      </a:r>
                      <a:r>
                        <a:rPr sz="800" spc="-5" dirty="0">
                          <a:latin typeface="Times New Roman"/>
                          <a:cs typeface="Times New Roman"/>
                        </a:rPr>
                        <a:t>On</a:t>
                      </a:r>
                      <a:r>
                        <a:rPr sz="800" dirty="0">
                          <a:latin typeface="Times New Roman"/>
                          <a:cs typeface="Times New Roman"/>
                        </a:rPr>
                        <a:t> the </a:t>
                      </a:r>
                      <a:r>
                        <a:rPr sz="800" spc="-5" dirty="0">
                          <a:latin typeface="Times New Roman"/>
                          <a:cs typeface="Times New Roman"/>
                        </a:rPr>
                        <a:t>occasion </a:t>
                      </a:r>
                      <a:r>
                        <a:rPr sz="800" dirty="0">
                          <a:latin typeface="Times New Roman"/>
                          <a:cs typeface="Times New Roman"/>
                        </a:rPr>
                        <a:t> of World </a:t>
                      </a:r>
                      <a:r>
                        <a:rPr sz="800" spc="-5" dirty="0">
                          <a:latin typeface="Times New Roman"/>
                          <a:cs typeface="Times New Roman"/>
                        </a:rPr>
                        <a:t>Cancer </a:t>
                      </a:r>
                      <a:r>
                        <a:rPr sz="800" dirty="0">
                          <a:latin typeface="Times New Roman"/>
                          <a:cs typeface="Times New Roman"/>
                        </a:rPr>
                        <a:t>Day the following events </a:t>
                      </a:r>
                      <a:r>
                        <a:rPr sz="800" spc="-5" dirty="0">
                          <a:latin typeface="Times New Roman"/>
                          <a:cs typeface="Times New Roman"/>
                        </a:rPr>
                        <a:t>were </a:t>
                      </a:r>
                      <a:r>
                        <a:rPr sz="800" spc="-285" dirty="0">
                          <a:latin typeface="Times New Roman"/>
                          <a:cs typeface="Times New Roman"/>
                        </a:rPr>
                        <a:t> </a:t>
                      </a:r>
                      <a:r>
                        <a:rPr sz="800" spc="-5" dirty="0">
                          <a:latin typeface="Times New Roman"/>
                          <a:cs typeface="Times New Roman"/>
                        </a:rPr>
                        <a:t>organised</a:t>
                      </a:r>
                      <a:endParaRPr sz="800" dirty="0">
                        <a:latin typeface="Times New Roman"/>
                        <a:cs typeface="Times New Roman"/>
                      </a:endParaRPr>
                    </a:p>
                    <a:p>
                      <a:pPr marL="215900" marR="163830" indent="-149860">
                        <a:lnSpc>
                          <a:spcPts val="1380"/>
                        </a:lnSpc>
                        <a:spcBef>
                          <a:spcPts val="95"/>
                        </a:spcBef>
                        <a:buFont typeface="Symbol"/>
                        <a:buChar char=""/>
                        <a:tabLst>
                          <a:tab pos="216535" algn="l"/>
                        </a:tabLst>
                      </a:pPr>
                      <a:r>
                        <a:rPr sz="800" spc="-5" dirty="0">
                          <a:latin typeface="Times New Roman"/>
                          <a:cs typeface="Times New Roman"/>
                        </a:rPr>
                        <a:t>Guest</a:t>
                      </a:r>
                      <a:r>
                        <a:rPr sz="800" spc="5" dirty="0">
                          <a:latin typeface="Times New Roman"/>
                          <a:cs typeface="Times New Roman"/>
                        </a:rPr>
                        <a:t> </a:t>
                      </a:r>
                      <a:r>
                        <a:rPr sz="800" spc="-5" dirty="0">
                          <a:latin typeface="Times New Roman"/>
                          <a:cs typeface="Times New Roman"/>
                        </a:rPr>
                        <a:t>speakers</a:t>
                      </a:r>
                      <a:r>
                        <a:rPr sz="800" spc="5" dirty="0">
                          <a:latin typeface="Times New Roman"/>
                          <a:cs typeface="Times New Roman"/>
                        </a:rPr>
                        <a:t> </a:t>
                      </a:r>
                      <a:r>
                        <a:rPr sz="800" spc="-5" dirty="0">
                          <a:latin typeface="Times New Roman"/>
                          <a:cs typeface="Times New Roman"/>
                        </a:rPr>
                        <a:t>Dr</a:t>
                      </a:r>
                      <a:r>
                        <a:rPr sz="800" spc="5" dirty="0">
                          <a:latin typeface="Times New Roman"/>
                          <a:cs typeface="Times New Roman"/>
                        </a:rPr>
                        <a:t> </a:t>
                      </a:r>
                      <a:r>
                        <a:rPr sz="800" spc="-5" dirty="0">
                          <a:latin typeface="Times New Roman"/>
                          <a:cs typeface="Times New Roman"/>
                        </a:rPr>
                        <a:t>Majid</a:t>
                      </a:r>
                      <a:r>
                        <a:rPr sz="800" spc="15" dirty="0">
                          <a:latin typeface="Times New Roman"/>
                          <a:cs typeface="Times New Roman"/>
                        </a:rPr>
                        <a:t> </a:t>
                      </a:r>
                      <a:r>
                        <a:rPr sz="800" spc="-5" dirty="0">
                          <a:latin typeface="Times New Roman"/>
                          <a:cs typeface="Times New Roman"/>
                        </a:rPr>
                        <a:t>Talikoti</a:t>
                      </a:r>
                      <a:r>
                        <a:rPr sz="800" spc="5" dirty="0">
                          <a:latin typeface="Times New Roman"/>
                          <a:cs typeface="Times New Roman"/>
                        </a:rPr>
                        <a:t> </a:t>
                      </a:r>
                      <a:r>
                        <a:rPr sz="800" spc="-5" dirty="0">
                          <a:latin typeface="Times New Roman"/>
                          <a:cs typeface="Times New Roman"/>
                        </a:rPr>
                        <a:t>Oncologist </a:t>
                      </a:r>
                      <a:r>
                        <a:rPr sz="800" spc="-285" dirty="0">
                          <a:latin typeface="Times New Roman"/>
                          <a:cs typeface="Times New Roman"/>
                        </a:rPr>
                        <a:t> </a:t>
                      </a:r>
                      <a:r>
                        <a:rPr sz="800" spc="-5" dirty="0">
                          <a:latin typeface="Times New Roman"/>
                          <a:cs typeface="Times New Roman"/>
                        </a:rPr>
                        <a:t>(Batra Hospital),Dr</a:t>
                      </a:r>
                      <a:r>
                        <a:rPr sz="800" dirty="0">
                          <a:latin typeface="Times New Roman"/>
                          <a:cs typeface="Times New Roman"/>
                        </a:rPr>
                        <a:t> </a:t>
                      </a:r>
                      <a:r>
                        <a:rPr sz="800" spc="-5" dirty="0">
                          <a:latin typeface="Times New Roman"/>
                          <a:cs typeface="Times New Roman"/>
                        </a:rPr>
                        <a:t>Aruna</a:t>
                      </a:r>
                      <a:r>
                        <a:rPr sz="800" dirty="0">
                          <a:latin typeface="Times New Roman"/>
                          <a:cs typeface="Times New Roman"/>
                        </a:rPr>
                        <a:t> </a:t>
                      </a:r>
                      <a:r>
                        <a:rPr sz="800" spc="-5" dirty="0">
                          <a:latin typeface="Times New Roman"/>
                          <a:cs typeface="Times New Roman"/>
                        </a:rPr>
                        <a:t>Nigam</a:t>
                      </a:r>
                      <a:r>
                        <a:rPr sz="800" dirty="0">
                          <a:latin typeface="Times New Roman"/>
                          <a:cs typeface="Times New Roman"/>
                        </a:rPr>
                        <a:t> and Dr </a:t>
                      </a:r>
                      <a:r>
                        <a:rPr sz="800" spc="5" dirty="0">
                          <a:latin typeface="Times New Roman"/>
                          <a:cs typeface="Times New Roman"/>
                        </a:rPr>
                        <a:t> </a:t>
                      </a:r>
                      <a:r>
                        <a:rPr sz="800" spc="-5" dirty="0">
                          <a:latin typeface="Times New Roman"/>
                          <a:cs typeface="Times New Roman"/>
                        </a:rPr>
                        <a:t>Neha</a:t>
                      </a:r>
                      <a:r>
                        <a:rPr sz="800" spc="-10" dirty="0">
                          <a:latin typeface="Times New Roman"/>
                          <a:cs typeface="Times New Roman"/>
                        </a:rPr>
                        <a:t> </a:t>
                      </a:r>
                      <a:r>
                        <a:rPr sz="800" dirty="0">
                          <a:latin typeface="Times New Roman"/>
                          <a:cs typeface="Times New Roman"/>
                        </a:rPr>
                        <a:t>Gupta</a:t>
                      </a:r>
                      <a:r>
                        <a:rPr sz="800" spc="5" dirty="0">
                          <a:latin typeface="Times New Roman"/>
                          <a:cs typeface="Times New Roman"/>
                        </a:rPr>
                        <a:t> </a:t>
                      </a:r>
                      <a:r>
                        <a:rPr sz="800" spc="-5" dirty="0">
                          <a:latin typeface="Times New Roman"/>
                          <a:cs typeface="Times New Roman"/>
                        </a:rPr>
                        <a:t>and</a:t>
                      </a:r>
                      <a:r>
                        <a:rPr sz="800" dirty="0">
                          <a:latin typeface="Times New Roman"/>
                          <a:cs typeface="Times New Roman"/>
                        </a:rPr>
                        <a:t> </a:t>
                      </a:r>
                      <a:r>
                        <a:rPr sz="800" spc="-5" dirty="0">
                          <a:latin typeface="Times New Roman"/>
                          <a:cs typeface="Times New Roman"/>
                        </a:rPr>
                        <a:t>Dr Abhinav</a:t>
                      </a:r>
                      <a:r>
                        <a:rPr sz="800" dirty="0">
                          <a:latin typeface="Times New Roman"/>
                          <a:cs typeface="Times New Roman"/>
                        </a:rPr>
                        <a:t> Jain </a:t>
                      </a:r>
                      <a:r>
                        <a:rPr sz="800" spc="-5" dirty="0">
                          <a:latin typeface="Times New Roman"/>
                          <a:cs typeface="Times New Roman"/>
                        </a:rPr>
                        <a:t>(HAHCH) </a:t>
                      </a:r>
                      <a:r>
                        <a:rPr sz="800" spc="-285" dirty="0">
                          <a:latin typeface="Times New Roman"/>
                          <a:cs typeface="Times New Roman"/>
                        </a:rPr>
                        <a:t> </a:t>
                      </a:r>
                      <a:r>
                        <a:rPr sz="800" spc="-5" dirty="0">
                          <a:latin typeface="Times New Roman"/>
                          <a:cs typeface="Times New Roman"/>
                        </a:rPr>
                        <a:t>were</a:t>
                      </a:r>
                      <a:r>
                        <a:rPr sz="800" spc="-15" dirty="0">
                          <a:latin typeface="Times New Roman"/>
                          <a:cs typeface="Times New Roman"/>
                        </a:rPr>
                        <a:t> </a:t>
                      </a:r>
                      <a:r>
                        <a:rPr sz="800" dirty="0">
                          <a:latin typeface="Times New Roman"/>
                          <a:cs typeface="Times New Roman"/>
                        </a:rPr>
                        <a:t>invited </a:t>
                      </a:r>
                      <a:r>
                        <a:rPr sz="800" spc="-5" dirty="0">
                          <a:latin typeface="Times New Roman"/>
                          <a:cs typeface="Times New Roman"/>
                        </a:rPr>
                        <a:t>and</a:t>
                      </a:r>
                      <a:endParaRPr sz="800" dirty="0">
                        <a:latin typeface="Times New Roman"/>
                        <a:cs typeface="Times New Roman"/>
                      </a:endParaRPr>
                    </a:p>
                    <a:p>
                      <a:pPr marL="215900" indent="-149860">
                        <a:lnSpc>
                          <a:spcPts val="1405"/>
                        </a:lnSpc>
                        <a:spcBef>
                          <a:spcPts val="5"/>
                        </a:spcBef>
                        <a:buFont typeface="Symbol"/>
                        <a:buChar char=""/>
                        <a:tabLst>
                          <a:tab pos="216535" algn="l"/>
                        </a:tabLst>
                      </a:pPr>
                      <a:r>
                        <a:rPr sz="800" spc="-5" dirty="0">
                          <a:latin typeface="Times New Roman"/>
                          <a:cs typeface="Times New Roman"/>
                        </a:rPr>
                        <a:t>Hands</a:t>
                      </a:r>
                      <a:r>
                        <a:rPr sz="800" spc="-10" dirty="0">
                          <a:latin typeface="Times New Roman"/>
                          <a:cs typeface="Times New Roman"/>
                        </a:rPr>
                        <a:t> </a:t>
                      </a:r>
                      <a:r>
                        <a:rPr sz="800" dirty="0">
                          <a:latin typeface="Times New Roman"/>
                          <a:cs typeface="Times New Roman"/>
                        </a:rPr>
                        <a:t>on</a:t>
                      </a:r>
                      <a:r>
                        <a:rPr sz="800" spc="-10" dirty="0">
                          <a:latin typeface="Times New Roman"/>
                          <a:cs typeface="Times New Roman"/>
                        </a:rPr>
                        <a:t> </a:t>
                      </a:r>
                      <a:r>
                        <a:rPr sz="800" dirty="0">
                          <a:latin typeface="Times New Roman"/>
                          <a:cs typeface="Times New Roman"/>
                        </a:rPr>
                        <a:t>training</a:t>
                      </a:r>
                      <a:r>
                        <a:rPr sz="800" spc="-25" dirty="0">
                          <a:latin typeface="Times New Roman"/>
                          <a:cs typeface="Times New Roman"/>
                        </a:rPr>
                        <a:t> </a:t>
                      </a:r>
                      <a:r>
                        <a:rPr sz="800" dirty="0">
                          <a:latin typeface="Times New Roman"/>
                          <a:cs typeface="Times New Roman"/>
                        </a:rPr>
                        <a:t>on</a:t>
                      </a:r>
                      <a:r>
                        <a:rPr sz="800" spc="-5" dirty="0">
                          <a:latin typeface="Times New Roman"/>
                          <a:cs typeface="Times New Roman"/>
                        </a:rPr>
                        <a:t> “Breast</a:t>
                      </a:r>
                      <a:r>
                        <a:rPr sz="800" spc="-15" dirty="0">
                          <a:latin typeface="Times New Roman"/>
                          <a:cs typeface="Times New Roman"/>
                        </a:rPr>
                        <a:t> </a:t>
                      </a:r>
                      <a:r>
                        <a:rPr sz="800" spc="-5" dirty="0">
                          <a:latin typeface="Times New Roman"/>
                          <a:cs typeface="Times New Roman"/>
                        </a:rPr>
                        <a:t>self</a:t>
                      </a:r>
                      <a:endParaRPr sz="800" dirty="0">
                        <a:latin typeface="Times New Roman"/>
                        <a:cs typeface="Times New Roman"/>
                      </a:endParaRPr>
                    </a:p>
                    <a:p>
                      <a:pPr marL="215900">
                        <a:lnSpc>
                          <a:spcPts val="1405"/>
                        </a:lnSpc>
                      </a:pPr>
                      <a:r>
                        <a:rPr sz="800" spc="-5" dirty="0">
                          <a:latin typeface="Times New Roman"/>
                          <a:cs typeface="Times New Roman"/>
                        </a:rPr>
                        <a:t>examination”</a:t>
                      </a:r>
                      <a:r>
                        <a:rPr sz="800" spc="-10" dirty="0">
                          <a:latin typeface="Times New Roman"/>
                          <a:cs typeface="Times New Roman"/>
                        </a:rPr>
                        <a:t> </a:t>
                      </a:r>
                      <a:r>
                        <a:rPr sz="800" spc="-5" dirty="0">
                          <a:latin typeface="Times New Roman"/>
                          <a:cs typeface="Times New Roman"/>
                        </a:rPr>
                        <a:t>were</a:t>
                      </a:r>
                      <a:r>
                        <a:rPr sz="800" spc="-10" dirty="0">
                          <a:latin typeface="Times New Roman"/>
                          <a:cs typeface="Times New Roman"/>
                        </a:rPr>
                        <a:t> </a:t>
                      </a:r>
                      <a:r>
                        <a:rPr sz="800" dirty="0">
                          <a:latin typeface="Times New Roman"/>
                          <a:cs typeface="Times New Roman"/>
                        </a:rPr>
                        <a:t>organised </a:t>
                      </a:r>
                      <a:r>
                        <a:rPr sz="800" spc="-5" dirty="0">
                          <a:latin typeface="Times New Roman"/>
                          <a:cs typeface="Times New Roman"/>
                        </a:rPr>
                        <a:t>along with </a:t>
                      </a:r>
                      <a:r>
                        <a:rPr sz="800" dirty="0">
                          <a:latin typeface="Times New Roman"/>
                          <a:cs typeface="Times New Roman"/>
                        </a:rPr>
                        <a:t>the</a:t>
                      </a:r>
                    </a:p>
                    <a:p>
                      <a:pPr marL="215900" indent="-149860">
                        <a:lnSpc>
                          <a:spcPct val="100000"/>
                        </a:lnSpc>
                        <a:spcBef>
                          <a:spcPts val="35"/>
                        </a:spcBef>
                        <a:buFont typeface="Symbol"/>
                        <a:buChar char=""/>
                        <a:tabLst>
                          <a:tab pos="216535" algn="l"/>
                        </a:tabLst>
                      </a:pPr>
                      <a:r>
                        <a:rPr sz="800" spc="-5" dirty="0">
                          <a:latin typeface="Times New Roman"/>
                          <a:cs typeface="Times New Roman"/>
                        </a:rPr>
                        <a:t>Awareness</a:t>
                      </a:r>
                      <a:r>
                        <a:rPr sz="800" spc="-20" dirty="0">
                          <a:latin typeface="Times New Roman"/>
                          <a:cs typeface="Times New Roman"/>
                        </a:rPr>
                        <a:t> </a:t>
                      </a:r>
                      <a:r>
                        <a:rPr sz="800" spc="-5" dirty="0">
                          <a:latin typeface="Times New Roman"/>
                          <a:cs typeface="Times New Roman"/>
                        </a:rPr>
                        <a:t>walk</a:t>
                      </a:r>
                      <a:r>
                        <a:rPr sz="800" spc="-15" dirty="0">
                          <a:latin typeface="Times New Roman"/>
                          <a:cs typeface="Times New Roman"/>
                        </a:rPr>
                        <a:t> </a:t>
                      </a:r>
                      <a:r>
                        <a:rPr sz="800" dirty="0">
                          <a:latin typeface="Times New Roman"/>
                          <a:cs typeface="Times New Roman"/>
                        </a:rPr>
                        <a:t>.</a:t>
                      </a:r>
                    </a:p>
                    <a:p>
                      <a:pPr marL="215900" marR="244475" indent="-149860">
                        <a:lnSpc>
                          <a:spcPts val="1370"/>
                        </a:lnSpc>
                        <a:spcBef>
                          <a:spcPts val="125"/>
                        </a:spcBef>
                        <a:buFont typeface="Symbol"/>
                        <a:buChar char=""/>
                        <a:tabLst>
                          <a:tab pos="216535" algn="l"/>
                        </a:tabLst>
                      </a:pPr>
                      <a:r>
                        <a:rPr sz="800" spc="-5" dirty="0">
                          <a:latin typeface="Times New Roman"/>
                          <a:cs typeface="Times New Roman"/>
                        </a:rPr>
                        <a:t>Free </a:t>
                      </a:r>
                      <a:r>
                        <a:rPr sz="800" dirty="0">
                          <a:latin typeface="Times New Roman"/>
                          <a:cs typeface="Times New Roman"/>
                        </a:rPr>
                        <a:t>screening </a:t>
                      </a:r>
                      <a:r>
                        <a:rPr sz="800" spc="-5" dirty="0">
                          <a:latin typeface="Times New Roman"/>
                          <a:cs typeface="Times New Roman"/>
                        </a:rPr>
                        <a:t>Prevention and management </a:t>
                      </a:r>
                      <a:r>
                        <a:rPr sz="800" spc="-285" dirty="0">
                          <a:latin typeface="Times New Roman"/>
                          <a:cs typeface="Times New Roman"/>
                        </a:rPr>
                        <a:t> </a:t>
                      </a:r>
                      <a:r>
                        <a:rPr sz="800" spc="-5" dirty="0">
                          <a:latin typeface="Times New Roman"/>
                          <a:cs typeface="Times New Roman"/>
                        </a:rPr>
                        <a:t>camp were also </a:t>
                      </a:r>
                      <a:r>
                        <a:rPr sz="800" dirty="0">
                          <a:latin typeface="Times New Roman"/>
                          <a:cs typeface="Times New Roman"/>
                        </a:rPr>
                        <a:t>executed.</a:t>
                      </a:r>
                    </a:p>
                    <a:p>
                      <a:pPr marL="215900" marR="158115" indent="-149860">
                        <a:lnSpc>
                          <a:spcPct val="95600"/>
                        </a:lnSpc>
                        <a:spcBef>
                          <a:spcPts val="65"/>
                        </a:spcBef>
                        <a:buFont typeface="Symbol"/>
                        <a:buChar char=""/>
                        <a:tabLst>
                          <a:tab pos="216535" algn="l"/>
                        </a:tabLst>
                      </a:pPr>
                      <a:r>
                        <a:rPr sz="800" dirty="0">
                          <a:latin typeface="Times New Roman"/>
                          <a:cs typeface="Times New Roman"/>
                        </a:rPr>
                        <a:t>The </a:t>
                      </a:r>
                      <a:r>
                        <a:rPr sz="800" spc="-5" dirty="0">
                          <a:latin typeface="Times New Roman"/>
                          <a:cs typeface="Times New Roman"/>
                        </a:rPr>
                        <a:t>group </a:t>
                      </a:r>
                      <a:r>
                        <a:rPr sz="800" dirty="0">
                          <a:latin typeface="Times New Roman"/>
                          <a:cs typeface="Times New Roman"/>
                        </a:rPr>
                        <a:t>of some faculty members were </a:t>
                      </a:r>
                      <a:r>
                        <a:rPr sz="800" spc="5" dirty="0">
                          <a:latin typeface="Times New Roman"/>
                          <a:cs typeface="Times New Roman"/>
                        </a:rPr>
                        <a:t> </a:t>
                      </a:r>
                      <a:r>
                        <a:rPr sz="800" dirty="0">
                          <a:latin typeface="Times New Roman"/>
                          <a:cs typeface="Times New Roman"/>
                        </a:rPr>
                        <a:t>visited to </a:t>
                      </a:r>
                      <a:r>
                        <a:rPr sz="800" spc="-5" dirty="0">
                          <a:latin typeface="Times New Roman"/>
                          <a:cs typeface="Times New Roman"/>
                        </a:rPr>
                        <a:t>each school </a:t>
                      </a:r>
                      <a:r>
                        <a:rPr sz="800" dirty="0">
                          <a:latin typeface="Times New Roman"/>
                          <a:cs typeface="Times New Roman"/>
                        </a:rPr>
                        <a:t>and live </a:t>
                      </a:r>
                      <a:r>
                        <a:rPr sz="800" spc="-5" dirty="0">
                          <a:latin typeface="Times New Roman"/>
                          <a:cs typeface="Times New Roman"/>
                        </a:rPr>
                        <a:t>demonstration </a:t>
                      </a:r>
                      <a:r>
                        <a:rPr sz="800" spc="-285" dirty="0">
                          <a:latin typeface="Times New Roman"/>
                          <a:cs typeface="Times New Roman"/>
                        </a:rPr>
                        <a:t> </a:t>
                      </a:r>
                      <a:r>
                        <a:rPr sz="800" spc="-5" dirty="0">
                          <a:latin typeface="Times New Roman"/>
                          <a:cs typeface="Times New Roman"/>
                        </a:rPr>
                        <a:t>and </a:t>
                      </a:r>
                      <a:r>
                        <a:rPr sz="800" dirty="0">
                          <a:latin typeface="Times New Roman"/>
                          <a:cs typeface="Times New Roman"/>
                        </a:rPr>
                        <a:t>screening method </a:t>
                      </a:r>
                      <a:r>
                        <a:rPr sz="800" spc="-5" dirty="0">
                          <a:latin typeface="Times New Roman"/>
                          <a:cs typeface="Times New Roman"/>
                        </a:rPr>
                        <a:t>through BSE was </a:t>
                      </a:r>
                      <a:r>
                        <a:rPr sz="800" dirty="0">
                          <a:latin typeface="Times New Roman"/>
                          <a:cs typeface="Times New Roman"/>
                        </a:rPr>
                        <a:t> explained</a:t>
                      </a:r>
                      <a:r>
                        <a:rPr sz="800" spc="-5" dirty="0">
                          <a:latin typeface="Times New Roman"/>
                          <a:cs typeface="Times New Roman"/>
                        </a:rPr>
                        <a:t> and</a:t>
                      </a:r>
                      <a:r>
                        <a:rPr sz="800" dirty="0">
                          <a:latin typeface="Times New Roman"/>
                          <a:cs typeface="Times New Roman"/>
                        </a:rPr>
                        <a:t> </a:t>
                      </a:r>
                      <a:r>
                        <a:rPr sz="800" spc="-5" dirty="0">
                          <a:latin typeface="Times New Roman"/>
                          <a:cs typeface="Times New Roman"/>
                        </a:rPr>
                        <a:t>demonstrated</a:t>
                      </a:r>
                      <a:r>
                        <a:rPr sz="800" dirty="0">
                          <a:latin typeface="Times New Roman"/>
                          <a:cs typeface="Times New Roman"/>
                        </a:rPr>
                        <a:t> </a:t>
                      </a:r>
                      <a:r>
                        <a:rPr sz="800" spc="-5" dirty="0">
                          <a:latin typeface="Times New Roman"/>
                          <a:cs typeface="Times New Roman"/>
                        </a:rPr>
                        <a:t>with </a:t>
                      </a:r>
                      <a:r>
                        <a:rPr sz="800" dirty="0">
                          <a:latin typeface="Times New Roman"/>
                          <a:cs typeface="Times New Roman"/>
                        </a:rPr>
                        <a:t>the </a:t>
                      </a:r>
                      <a:r>
                        <a:rPr sz="800" spc="-5" dirty="0">
                          <a:latin typeface="Times New Roman"/>
                          <a:cs typeface="Times New Roman"/>
                        </a:rPr>
                        <a:t>help</a:t>
                      </a:r>
                      <a:r>
                        <a:rPr sz="800" dirty="0">
                          <a:latin typeface="Times New Roman"/>
                          <a:cs typeface="Times New Roman"/>
                        </a:rPr>
                        <a:t> of </a:t>
                      </a:r>
                      <a:r>
                        <a:rPr sz="800" spc="5" dirty="0">
                          <a:latin typeface="Times New Roman"/>
                          <a:cs typeface="Times New Roman"/>
                        </a:rPr>
                        <a:t> </a:t>
                      </a:r>
                      <a:r>
                        <a:rPr sz="800" spc="-5" dirty="0">
                          <a:latin typeface="Times New Roman"/>
                          <a:cs typeface="Times New Roman"/>
                        </a:rPr>
                        <a:t>AV</a:t>
                      </a:r>
                      <a:r>
                        <a:rPr sz="800" spc="-10" dirty="0">
                          <a:latin typeface="Times New Roman"/>
                          <a:cs typeface="Times New Roman"/>
                        </a:rPr>
                        <a:t> </a:t>
                      </a:r>
                      <a:r>
                        <a:rPr sz="800" spc="-5" dirty="0">
                          <a:latin typeface="Times New Roman"/>
                          <a:cs typeface="Times New Roman"/>
                        </a:rPr>
                        <a:t>aid</a:t>
                      </a:r>
                      <a:r>
                        <a:rPr sz="800" dirty="0">
                          <a:latin typeface="Times New Roman"/>
                          <a:cs typeface="Times New Roman"/>
                        </a:rPr>
                        <a:t> Simulator</a:t>
                      </a:r>
                      <a:r>
                        <a:rPr sz="800" spc="-10" dirty="0">
                          <a:latin typeface="Times New Roman"/>
                          <a:cs typeface="Times New Roman"/>
                        </a:rPr>
                        <a:t> </a:t>
                      </a:r>
                      <a:r>
                        <a:rPr sz="800" spc="-5" dirty="0">
                          <a:latin typeface="Times New Roman"/>
                          <a:cs typeface="Times New Roman"/>
                        </a:rPr>
                        <a:t>and</a:t>
                      </a:r>
                      <a:r>
                        <a:rPr sz="800" dirty="0">
                          <a:latin typeface="Times New Roman"/>
                          <a:cs typeface="Times New Roman"/>
                        </a:rPr>
                        <a:t> live</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45"/>
                        </a:lnSpc>
                      </a:pPr>
                      <a:r>
                        <a:rPr sz="800" spc="-5" dirty="0">
                          <a:latin typeface="Times New Roman"/>
                          <a:cs typeface="Times New Roman"/>
                        </a:rPr>
                        <a:t>2016-2020</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345"/>
                        </a:lnSpc>
                      </a:pPr>
                      <a:r>
                        <a:rPr sz="800" spc="-5" dirty="0">
                          <a:latin typeface="Times New Roman"/>
                          <a:cs typeface="Times New Roman"/>
                        </a:rPr>
                        <a:t>200-300</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116471">
                <a:tc>
                  <a:txBody>
                    <a:bodyPr/>
                    <a:lstStyle/>
                    <a:p>
                      <a:pPr marR="65405" algn="r">
                        <a:lnSpc>
                          <a:spcPts val="1330"/>
                        </a:lnSpc>
                      </a:pPr>
                      <a:r>
                        <a:rPr sz="800" dirty="0">
                          <a:latin typeface="Times New Roman"/>
                          <a:cs typeface="Times New Roman"/>
                        </a:rPr>
                        <a:t>18.</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30"/>
                        </a:lnSpc>
                      </a:pPr>
                      <a:r>
                        <a:rPr sz="800" dirty="0">
                          <a:latin typeface="Times New Roman"/>
                          <a:cs typeface="Times New Roman"/>
                        </a:rPr>
                        <a:t>Student</a:t>
                      </a:r>
                      <a:r>
                        <a:rPr sz="800" spc="-25" dirty="0">
                          <a:latin typeface="Times New Roman"/>
                          <a:cs typeface="Times New Roman"/>
                        </a:rPr>
                        <a:t> </a:t>
                      </a:r>
                      <a:r>
                        <a:rPr sz="800" spc="-5" dirty="0">
                          <a:latin typeface="Times New Roman"/>
                          <a:cs typeface="Times New Roman"/>
                        </a:rPr>
                        <a:t>Mentorship</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30"/>
                        </a:lnSpc>
                      </a:pPr>
                      <a:r>
                        <a:rPr sz="800" spc="-5" dirty="0">
                          <a:latin typeface="Times New Roman"/>
                          <a:cs typeface="Times New Roman"/>
                        </a:rPr>
                        <a:t>2017-2021</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116308">
                <a:tc>
                  <a:txBody>
                    <a:bodyPr/>
                    <a:lstStyle/>
                    <a:p>
                      <a:pPr marR="65405" algn="r">
                        <a:lnSpc>
                          <a:spcPts val="1330"/>
                        </a:lnSpc>
                      </a:pPr>
                      <a:r>
                        <a:rPr sz="800" dirty="0">
                          <a:latin typeface="Times New Roman"/>
                          <a:cs typeface="Times New Roman"/>
                        </a:rPr>
                        <a:t>19.</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30"/>
                        </a:lnSpc>
                      </a:pPr>
                      <a:r>
                        <a:rPr sz="800" spc="-5" dirty="0">
                          <a:latin typeface="Times New Roman"/>
                          <a:cs typeface="Times New Roman"/>
                        </a:rPr>
                        <a:t>Discipline</a:t>
                      </a:r>
                      <a:r>
                        <a:rPr sz="800" spc="-10" dirty="0">
                          <a:latin typeface="Times New Roman"/>
                          <a:cs typeface="Times New Roman"/>
                        </a:rPr>
                        <a:t> </a:t>
                      </a:r>
                      <a:r>
                        <a:rPr sz="800" spc="-5" dirty="0">
                          <a:latin typeface="Times New Roman"/>
                          <a:cs typeface="Times New Roman"/>
                        </a:rPr>
                        <a:t>&amp;Anti-Ragging</a:t>
                      </a:r>
                      <a:r>
                        <a:rPr sz="800" spc="-15" dirty="0">
                          <a:latin typeface="Times New Roman"/>
                          <a:cs typeface="Times New Roman"/>
                        </a:rPr>
                        <a:t> </a:t>
                      </a:r>
                      <a:r>
                        <a:rPr sz="800" dirty="0">
                          <a:latin typeface="Times New Roman"/>
                          <a:cs typeface="Times New Roman"/>
                        </a:rPr>
                        <a:t>Committee</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30"/>
                        </a:lnSpc>
                      </a:pPr>
                      <a:r>
                        <a:rPr sz="800" spc="-5" dirty="0">
                          <a:latin typeface="Times New Roman"/>
                          <a:cs typeface="Times New Roman"/>
                        </a:rPr>
                        <a:t>2017-20</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117286">
                <a:tc>
                  <a:txBody>
                    <a:bodyPr/>
                    <a:lstStyle/>
                    <a:p>
                      <a:pPr marR="65405" algn="r">
                        <a:lnSpc>
                          <a:spcPts val="1340"/>
                        </a:lnSpc>
                      </a:pPr>
                      <a:r>
                        <a:rPr sz="800" dirty="0">
                          <a:latin typeface="Times New Roman"/>
                          <a:cs typeface="Times New Roman"/>
                        </a:rPr>
                        <a:t>20.</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40"/>
                        </a:lnSpc>
                      </a:pPr>
                      <a:r>
                        <a:rPr sz="800" spc="-5" dirty="0">
                          <a:latin typeface="Times New Roman"/>
                          <a:cs typeface="Times New Roman"/>
                        </a:rPr>
                        <a:t>Free</a:t>
                      </a:r>
                      <a:r>
                        <a:rPr sz="800" spc="-10" dirty="0">
                          <a:latin typeface="Times New Roman"/>
                          <a:cs typeface="Times New Roman"/>
                        </a:rPr>
                        <a:t> </a:t>
                      </a:r>
                      <a:r>
                        <a:rPr sz="800" spc="-5" dirty="0">
                          <a:latin typeface="Times New Roman"/>
                          <a:cs typeface="Times New Roman"/>
                        </a:rPr>
                        <a:t>Health Camps</a:t>
                      </a:r>
                      <a:r>
                        <a:rPr sz="800" dirty="0">
                          <a:latin typeface="Times New Roman"/>
                          <a:cs typeface="Times New Roman"/>
                        </a:rPr>
                        <a:t> for Women </a:t>
                      </a:r>
                      <a:r>
                        <a:rPr sz="800" spc="-5" dirty="0">
                          <a:latin typeface="Times New Roman"/>
                          <a:cs typeface="Times New Roman"/>
                        </a:rPr>
                        <a:t>(7 camps)</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40"/>
                        </a:lnSpc>
                      </a:pPr>
                      <a:r>
                        <a:rPr sz="800" spc="-5" dirty="0">
                          <a:latin typeface="Times New Roman"/>
                          <a:cs typeface="Times New Roman"/>
                        </a:rPr>
                        <a:t>2017-2021</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340"/>
                        </a:lnSpc>
                      </a:pPr>
                      <a:r>
                        <a:rPr sz="800" dirty="0">
                          <a:latin typeface="Times New Roman"/>
                          <a:cs typeface="Times New Roman"/>
                        </a:rPr>
                        <a:t>`</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116308">
                <a:tc>
                  <a:txBody>
                    <a:bodyPr/>
                    <a:lstStyle/>
                    <a:p>
                      <a:pPr marR="65405" algn="r">
                        <a:lnSpc>
                          <a:spcPts val="1330"/>
                        </a:lnSpc>
                      </a:pPr>
                      <a:r>
                        <a:rPr sz="800" dirty="0">
                          <a:latin typeface="Times New Roman"/>
                          <a:cs typeface="Times New Roman"/>
                        </a:rPr>
                        <a:t>21.</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30"/>
                        </a:lnSpc>
                      </a:pPr>
                      <a:r>
                        <a:rPr sz="800" spc="-5" dirty="0">
                          <a:latin typeface="Times New Roman"/>
                          <a:cs typeface="Times New Roman"/>
                        </a:rPr>
                        <a:t>She</a:t>
                      </a:r>
                      <a:r>
                        <a:rPr sz="800" spc="-15" dirty="0">
                          <a:latin typeface="Times New Roman"/>
                          <a:cs typeface="Times New Roman"/>
                        </a:rPr>
                        <a:t> </a:t>
                      </a:r>
                      <a:r>
                        <a:rPr sz="800" spc="-5" dirty="0">
                          <a:latin typeface="Times New Roman"/>
                          <a:cs typeface="Times New Roman"/>
                        </a:rPr>
                        <a:t>Inspires</a:t>
                      </a:r>
                      <a:r>
                        <a:rPr sz="800" spc="-20" dirty="0">
                          <a:latin typeface="Times New Roman"/>
                          <a:cs typeface="Times New Roman"/>
                        </a:rPr>
                        <a:t> </a:t>
                      </a:r>
                      <a:r>
                        <a:rPr sz="800" spc="-5" dirty="0">
                          <a:latin typeface="Times New Roman"/>
                          <a:cs typeface="Times New Roman"/>
                        </a:rPr>
                        <a:t>Me</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30"/>
                        </a:lnSpc>
                      </a:pPr>
                      <a:r>
                        <a:rPr sz="800" spc="-5" dirty="0">
                          <a:latin typeface="Times New Roman"/>
                          <a:cs typeface="Times New Roman"/>
                        </a:rPr>
                        <a:t>10-03-2022</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330"/>
                        </a:lnSpc>
                      </a:pPr>
                      <a:r>
                        <a:rPr sz="800" dirty="0">
                          <a:latin typeface="Times New Roman"/>
                          <a:cs typeface="Times New Roman"/>
                        </a:rPr>
                        <a:t>40</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28709">
                <a:tc>
                  <a:txBody>
                    <a:bodyPr/>
                    <a:lstStyle/>
                    <a:p>
                      <a:pPr marR="65405" algn="r">
                        <a:lnSpc>
                          <a:spcPts val="1345"/>
                        </a:lnSpc>
                      </a:pPr>
                      <a:r>
                        <a:rPr sz="800" dirty="0">
                          <a:latin typeface="Times New Roman"/>
                          <a:cs typeface="Times New Roman"/>
                        </a:rPr>
                        <a:t>22.</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254000">
                        <a:lnSpc>
                          <a:spcPts val="1380"/>
                        </a:lnSpc>
                      </a:pPr>
                      <a:r>
                        <a:rPr sz="800" dirty="0">
                          <a:latin typeface="Times New Roman"/>
                          <a:cs typeface="Times New Roman"/>
                        </a:rPr>
                        <a:t>The </a:t>
                      </a:r>
                      <a:r>
                        <a:rPr sz="800" spc="-5" dirty="0">
                          <a:latin typeface="Times New Roman"/>
                          <a:cs typeface="Times New Roman"/>
                        </a:rPr>
                        <a:t>department </a:t>
                      </a:r>
                      <a:r>
                        <a:rPr sz="800" dirty="0">
                          <a:latin typeface="Times New Roman"/>
                          <a:cs typeface="Times New Roman"/>
                        </a:rPr>
                        <a:t>of </a:t>
                      </a:r>
                      <a:r>
                        <a:rPr sz="800" spc="-5" dirty="0">
                          <a:latin typeface="Times New Roman"/>
                          <a:cs typeface="Times New Roman"/>
                        </a:rPr>
                        <a:t>amraz </a:t>
                      </a:r>
                      <a:r>
                        <a:rPr sz="800" dirty="0">
                          <a:latin typeface="Times New Roman"/>
                          <a:cs typeface="Times New Roman"/>
                        </a:rPr>
                        <a:t>e </a:t>
                      </a:r>
                      <a:r>
                        <a:rPr sz="800" spc="-5" dirty="0">
                          <a:latin typeface="Times New Roman"/>
                          <a:cs typeface="Times New Roman"/>
                        </a:rPr>
                        <a:t>niswan wa </a:t>
                      </a:r>
                      <a:r>
                        <a:rPr sz="800" dirty="0">
                          <a:latin typeface="Times New Roman"/>
                          <a:cs typeface="Times New Roman"/>
                        </a:rPr>
                        <a:t>qabalat </a:t>
                      </a:r>
                      <a:r>
                        <a:rPr sz="800" spc="-285" dirty="0">
                          <a:latin typeface="Times New Roman"/>
                          <a:cs typeface="Times New Roman"/>
                        </a:rPr>
                        <a:t> </a:t>
                      </a:r>
                      <a:r>
                        <a:rPr sz="800" spc="-5" dirty="0">
                          <a:latin typeface="Times New Roman"/>
                          <a:cs typeface="Times New Roman"/>
                        </a:rPr>
                        <a:t>organized</a:t>
                      </a:r>
                      <a:r>
                        <a:rPr sz="800" spc="10" dirty="0">
                          <a:latin typeface="Times New Roman"/>
                          <a:cs typeface="Times New Roman"/>
                        </a:rPr>
                        <a:t> </a:t>
                      </a:r>
                      <a:r>
                        <a:rPr sz="800" spc="-5" dirty="0">
                          <a:latin typeface="Times New Roman"/>
                          <a:cs typeface="Times New Roman"/>
                        </a:rPr>
                        <a:t>women’s</a:t>
                      </a:r>
                      <a:r>
                        <a:rPr sz="800" dirty="0">
                          <a:latin typeface="Times New Roman"/>
                          <a:cs typeface="Times New Roman"/>
                        </a:rPr>
                        <a:t> </a:t>
                      </a:r>
                      <a:r>
                        <a:rPr sz="800" spc="-5" dirty="0">
                          <a:latin typeface="Times New Roman"/>
                          <a:cs typeface="Times New Roman"/>
                        </a:rPr>
                        <a:t>health</a:t>
                      </a:r>
                      <a:r>
                        <a:rPr sz="800" dirty="0">
                          <a:latin typeface="Times New Roman"/>
                          <a:cs typeface="Times New Roman"/>
                        </a:rPr>
                        <a:t> </a:t>
                      </a:r>
                      <a:r>
                        <a:rPr sz="800" spc="-5" dirty="0">
                          <a:latin typeface="Times New Roman"/>
                          <a:cs typeface="Times New Roman"/>
                        </a:rPr>
                        <a:t>week-2022</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187960">
                        <a:lnSpc>
                          <a:spcPts val="1380"/>
                        </a:lnSpc>
                      </a:pPr>
                      <a:r>
                        <a:rPr sz="800" dirty="0">
                          <a:latin typeface="Times New Roman"/>
                          <a:cs typeface="Times New Roman"/>
                        </a:rPr>
                        <a:t>f</a:t>
                      </a:r>
                      <a:r>
                        <a:rPr sz="800" spc="-10" dirty="0">
                          <a:latin typeface="Times New Roman"/>
                          <a:cs typeface="Times New Roman"/>
                        </a:rPr>
                        <a:t>r</a:t>
                      </a:r>
                      <a:r>
                        <a:rPr sz="800" dirty="0">
                          <a:latin typeface="Times New Roman"/>
                          <a:cs typeface="Times New Roman"/>
                        </a:rPr>
                        <a:t>om 31/3/2022  to</a:t>
                      </a:r>
                      <a:r>
                        <a:rPr sz="800" spc="-15" dirty="0">
                          <a:latin typeface="Times New Roman"/>
                          <a:cs typeface="Times New Roman"/>
                        </a:rPr>
                        <a:t> </a:t>
                      </a:r>
                      <a:r>
                        <a:rPr sz="800" dirty="0">
                          <a:latin typeface="Times New Roman"/>
                          <a:cs typeface="Times New Roman"/>
                        </a:rPr>
                        <a:t>1/4/2022.</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28708">
                <a:tc>
                  <a:txBody>
                    <a:bodyPr/>
                    <a:lstStyle/>
                    <a:p>
                      <a:pPr marR="65405" algn="r">
                        <a:lnSpc>
                          <a:spcPts val="1345"/>
                        </a:lnSpc>
                      </a:pPr>
                      <a:r>
                        <a:rPr sz="800" dirty="0">
                          <a:latin typeface="Times New Roman"/>
                          <a:cs typeface="Times New Roman"/>
                        </a:rPr>
                        <a:t>23.</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194310">
                        <a:lnSpc>
                          <a:spcPts val="1380"/>
                        </a:lnSpc>
                      </a:pPr>
                      <a:r>
                        <a:rPr sz="800" spc="-5" dirty="0">
                          <a:latin typeface="Times New Roman"/>
                          <a:cs typeface="Times New Roman"/>
                        </a:rPr>
                        <a:t>Free Health</a:t>
                      </a:r>
                      <a:r>
                        <a:rPr sz="800" spc="15" dirty="0">
                          <a:latin typeface="Times New Roman"/>
                          <a:cs typeface="Times New Roman"/>
                        </a:rPr>
                        <a:t> </a:t>
                      </a:r>
                      <a:r>
                        <a:rPr sz="800" spc="-5" dirty="0">
                          <a:latin typeface="Times New Roman"/>
                          <a:cs typeface="Times New Roman"/>
                        </a:rPr>
                        <a:t>Checkup,</a:t>
                      </a:r>
                      <a:r>
                        <a:rPr sz="800" spc="5" dirty="0">
                          <a:latin typeface="Times New Roman"/>
                          <a:cs typeface="Times New Roman"/>
                        </a:rPr>
                        <a:t> </a:t>
                      </a:r>
                      <a:r>
                        <a:rPr sz="800" dirty="0">
                          <a:latin typeface="Times New Roman"/>
                          <a:cs typeface="Times New Roman"/>
                        </a:rPr>
                        <a:t>screening</a:t>
                      </a:r>
                      <a:r>
                        <a:rPr sz="800" spc="-15" dirty="0">
                          <a:latin typeface="Times New Roman"/>
                          <a:cs typeface="Times New Roman"/>
                        </a:rPr>
                        <a:t> </a:t>
                      </a:r>
                      <a:r>
                        <a:rPr sz="800" spc="-5" dirty="0">
                          <a:latin typeface="Times New Roman"/>
                          <a:cs typeface="Times New Roman"/>
                        </a:rPr>
                        <a:t>and</a:t>
                      </a:r>
                      <a:r>
                        <a:rPr sz="800" spc="5" dirty="0">
                          <a:latin typeface="Times New Roman"/>
                          <a:cs typeface="Times New Roman"/>
                        </a:rPr>
                        <a:t> </a:t>
                      </a:r>
                      <a:r>
                        <a:rPr sz="800" spc="-5" dirty="0">
                          <a:latin typeface="Times New Roman"/>
                          <a:cs typeface="Times New Roman"/>
                        </a:rPr>
                        <a:t>treatment </a:t>
                      </a:r>
                      <a:r>
                        <a:rPr sz="800" spc="-285" dirty="0">
                          <a:latin typeface="Times New Roman"/>
                          <a:cs typeface="Times New Roman"/>
                        </a:rPr>
                        <a:t> </a:t>
                      </a:r>
                      <a:r>
                        <a:rPr sz="800" spc="-5" dirty="0">
                          <a:latin typeface="Times New Roman"/>
                          <a:cs typeface="Times New Roman"/>
                        </a:rPr>
                        <a:t>camp </a:t>
                      </a:r>
                      <a:r>
                        <a:rPr sz="800" dirty="0">
                          <a:latin typeface="Times New Roman"/>
                          <a:cs typeface="Times New Roman"/>
                        </a:rPr>
                        <a:t>for</a:t>
                      </a:r>
                      <a:r>
                        <a:rPr sz="800" spc="-10" dirty="0">
                          <a:latin typeface="Times New Roman"/>
                          <a:cs typeface="Times New Roman"/>
                        </a:rPr>
                        <a:t> </a:t>
                      </a:r>
                      <a:r>
                        <a:rPr sz="800" dirty="0">
                          <a:latin typeface="Times New Roman"/>
                          <a:cs typeface="Times New Roman"/>
                        </a:rPr>
                        <a:t>Women</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45"/>
                        </a:lnSpc>
                      </a:pPr>
                      <a:r>
                        <a:rPr sz="800" spc="-5" dirty="0">
                          <a:latin typeface="Times New Roman"/>
                          <a:cs typeface="Times New Roman"/>
                        </a:rPr>
                        <a:t>07-04-2022</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341108">
                <a:tc>
                  <a:txBody>
                    <a:bodyPr/>
                    <a:lstStyle/>
                    <a:p>
                      <a:pPr marR="65405" algn="r">
                        <a:lnSpc>
                          <a:spcPts val="1345"/>
                        </a:lnSpc>
                      </a:pPr>
                      <a:r>
                        <a:rPr sz="800" dirty="0">
                          <a:latin typeface="Times New Roman"/>
                          <a:cs typeface="Times New Roman"/>
                        </a:rPr>
                        <a:t>24.</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201930">
                        <a:lnSpc>
                          <a:spcPts val="1380"/>
                        </a:lnSpc>
                      </a:pPr>
                      <a:r>
                        <a:rPr sz="800" spc="-5" dirty="0">
                          <a:latin typeface="Times New Roman"/>
                          <a:cs typeface="Times New Roman"/>
                        </a:rPr>
                        <a:t>Quiz Competition </a:t>
                      </a:r>
                      <a:r>
                        <a:rPr sz="800" dirty="0">
                          <a:latin typeface="Times New Roman"/>
                          <a:cs typeface="Times New Roman"/>
                        </a:rPr>
                        <a:t>on </a:t>
                      </a:r>
                      <a:r>
                        <a:rPr sz="800" spc="-5" dirty="0">
                          <a:latin typeface="Times New Roman"/>
                          <a:cs typeface="Times New Roman"/>
                        </a:rPr>
                        <a:t>“Gender </a:t>
                      </a:r>
                      <a:r>
                        <a:rPr sz="800" dirty="0">
                          <a:latin typeface="Times New Roman"/>
                          <a:cs typeface="Times New Roman"/>
                        </a:rPr>
                        <a:t>Equality </a:t>
                      </a:r>
                      <a:r>
                        <a:rPr sz="800" spc="-5" dirty="0">
                          <a:latin typeface="Times New Roman"/>
                          <a:cs typeface="Times New Roman"/>
                        </a:rPr>
                        <a:t>and </a:t>
                      </a:r>
                      <a:r>
                        <a:rPr sz="800" dirty="0">
                          <a:latin typeface="Times New Roman"/>
                          <a:cs typeface="Times New Roman"/>
                        </a:rPr>
                        <a:t> </a:t>
                      </a:r>
                      <a:r>
                        <a:rPr sz="800" spc="-5" dirty="0">
                          <a:latin typeface="Times New Roman"/>
                          <a:cs typeface="Times New Roman"/>
                        </a:rPr>
                        <a:t>Development</a:t>
                      </a:r>
                      <a:r>
                        <a:rPr sz="800" spc="5" dirty="0">
                          <a:latin typeface="Times New Roman"/>
                          <a:cs typeface="Times New Roman"/>
                        </a:rPr>
                        <a:t> </a:t>
                      </a:r>
                      <a:r>
                        <a:rPr sz="800" spc="-5" dirty="0">
                          <a:latin typeface="Times New Roman"/>
                          <a:cs typeface="Times New Roman"/>
                        </a:rPr>
                        <a:t>“on</a:t>
                      </a:r>
                      <a:r>
                        <a:rPr sz="800" dirty="0">
                          <a:latin typeface="Times New Roman"/>
                          <a:cs typeface="Times New Roman"/>
                        </a:rPr>
                        <a:t> the </a:t>
                      </a:r>
                      <a:r>
                        <a:rPr sz="800" spc="-5" dirty="0">
                          <a:latin typeface="Times New Roman"/>
                          <a:cs typeface="Times New Roman"/>
                        </a:rPr>
                        <a:t>occasion </a:t>
                      </a:r>
                      <a:r>
                        <a:rPr sz="800" dirty="0">
                          <a:latin typeface="Times New Roman"/>
                          <a:cs typeface="Times New Roman"/>
                        </a:rPr>
                        <a:t>of</a:t>
                      </a:r>
                      <a:r>
                        <a:rPr sz="800" spc="10" dirty="0">
                          <a:latin typeface="Times New Roman"/>
                          <a:cs typeface="Times New Roman"/>
                        </a:rPr>
                        <a:t> </a:t>
                      </a:r>
                      <a:r>
                        <a:rPr sz="800" spc="-5" dirty="0">
                          <a:latin typeface="Times New Roman"/>
                          <a:cs typeface="Times New Roman"/>
                        </a:rPr>
                        <a:t>International </a:t>
                      </a:r>
                      <a:r>
                        <a:rPr sz="800" spc="-285" dirty="0">
                          <a:latin typeface="Times New Roman"/>
                          <a:cs typeface="Times New Roman"/>
                        </a:rPr>
                        <a:t> </a:t>
                      </a:r>
                      <a:r>
                        <a:rPr sz="800" spc="-5" dirty="0">
                          <a:latin typeface="Times New Roman"/>
                          <a:cs typeface="Times New Roman"/>
                        </a:rPr>
                        <a:t>Women’s</a:t>
                      </a:r>
                      <a:r>
                        <a:rPr sz="800" spc="-10" dirty="0">
                          <a:latin typeface="Times New Roman"/>
                          <a:cs typeface="Times New Roman"/>
                        </a:rPr>
                        <a:t> </a:t>
                      </a:r>
                      <a:r>
                        <a:rPr sz="800" spc="-5" dirty="0">
                          <a:latin typeface="Times New Roman"/>
                          <a:cs typeface="Times New Roman"/>
                        </a:rPr>
                        <a:t>Day</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45"/>
                        </a:lnSpc>
                      </a:pPr>
                      <a:r>
                        <a:rPr sz="800" spc="-5" dirty="0">
                          <a:latin typeface="Times New Roman"/>
                          <a:cs typeface="Times New Roman"/>
                        </a:rPr>
                        <a:t>08-03-2022</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345"/>
                        </a:lnSpc>
                      </a:pPr>
                      <a:r>
                        <a:rPr sz="800" dirty="0">
                          <a:latin typeface="Times New Roman"/>
                          <a:cs typeface="Times New Roman"/>
                        </a:rPr>
                        <a:t>130</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341352">
                <a:tc>
                  <a:txBody>
                    <a:bodyPr/>
                    <a:lstStyle/>
                    <a:p>
                      <a:pPr marR="65405" algn="r">
                        <a:lnSpc>
                          <a:spcPts val="1345"/>
                        </a:lnSpc>
                      </a:pPr>
                      <a:r>
                        <a:rPr sz="800" dirty="0">
                          <a:latin typeface="Times New Roman"/>
                          <a:cs typeface="Times New Roman"/>
                        </a:rPr>
                        <a:t>25.</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15"/>
                        </a:lnSpc>
                      </a:pPr>
                      <a:r>
                        <a:rPr sz="800" spc="-5" dirty="0">
                          <a:latin typeface="Times New Roman"/>
                          <a:cs typeface="Times New Roman"/>
                        </a:rPr>
                        <a:t>lecture</a:t>
                      </a:r>
                      <a:r>
                        <a:rPr sz="800" spc="-15" dirty="0">
                          <a:latin typeface="Times New Roman"/>
                          <a:cs typeface="Times New Roman"/>
                        </a:rPr>
                        <a:t> </a:t>
                      </a:r>
                      <a:r>
                        <a:rPr sz="800" spc="-5" dirty="0">
                          <a:latin typeface="Times New Roman"/>
                          <a:cs typeface="Times New Roman"/>
                        </a:rPr>
                        <a:t>program</a:t>
                      </a:r>
                      <a:r>
                        <a:rPr sz="800" dirty="0">
                          <a:latin typeface="Times New Roman"/>
                          <a:cs typeface="Times New Roman"/>
                        </a:rPr>
                        <a:t> of Women</a:t>
                      </a:r>
                      <a:r>
                        <a:rPr sz="800" spc="-5" dirty="0">
                          <a:latin typeface="Times New Roman"/>
                          <a:cs typeface="Times New Roman"/>
                        </a:rPr>
                        <a:t> development</a:t>
                      </a:r>
                      <a:r>
                        <a:rPr sz="800" dirty="0">
                          <a:latin typeface="Times New Roman"/>
                          <a:cs typeface="Times New Roman"/>
                        </a:rPr>
                        <a:t> cell</a:t>
                      </a:r>
                      <a:r>
                        <a:rPr sz="800" spc="15" dirty="0">
                          <a:latin typeface="Times New Roman"/>
                          <a:cs typeface="Times New Roman"/>
                        </a:rPr>
                        <a:t> </a:t>
                      </a:r>
                      <a:r>
                        <a:rPr sz="800" dirty="0">
                          <a:latin typeface="Times New Roman"/>
                          <a:cs typeface="Times New Roman"/>
                        </a:rPr>
                        <a:t>on</a:t>
                      </a:r>
                      <a:endParaRPr sz="800">
                        <a:latin typeface="Times New Roman"/>
                        <a:cs typeface="Times New Roman"/>
                      </a:endParaRPr>
                    </a:p>
                    <a:p>
                      <a:pPr marL="66675" marR="138430">
                        <a:lnSpc>
                          <a:spcPts val="1380"/>
                        </a:lnSpc>
                        <a:spcBef>
                          <a:spcPts val="15"/>
                        </a:spcBef>
                      </a:pPr>
                      <a:r>
                        <a:rPr sz="800" spc="-5" dirty="0">
                          <a:latin typeface="Times New Roman"/>
                          <a:cs typeface="Times New Roman"/>
                        </a:rPr>
                        <a:t>“Musculoskeletal Health among </a:t>
                      </a:r>
                      <a:r>
                        <a:rPr sz="800" dirty="0">
                          <a:latin typeface="Times New Roman"/>
                          <a:cs typeface="Times New Roman"/>
                        </a:rPr>
                        <a:t>Women during </a:t>
                      </a:r>
                      <a:r>
                        <a:rPr sz="800" spc="-285" dirty="0">
                          <a:latin typeface="Times New Roman"/>
                          <a:cs typeface="Times New Roman"/>
                        </a:rPr>
                        <a:t> </a:t>
                      </a:r>
                      <a:r>
                        <a:rPr sz="800" dirty="0">
                          <a:latin typeface="Times New Roman"/>
                          <a:cs typeface="Times New Roman"/>
                        </a:rPr>
                        <a:t>the</a:t>
                      </a:r>
                      <a:r>
                        <a:rPr sz="800" spc="-5" dirty="0">
                          <a:latin typeface="Times New Roman"/>
                          <a:cs typeface="Times New Roman"/>
                        </a:rPr>
                        <a:t> Digital</a:t>
                      </a:r>
                      <a:r>
                        <a:rPr sz="800" dirty="0">
                          <a:latin typeface="Times New Roman"/>
                          <a:cs typeface="Times New Roman"/>
                        </a:rPr>
                        <a:t> Era’’</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45"/>
                        </a:lnSpc>
                      </a:pPr>
                      <a:r>
                        <a:rPr sz="800" spc="-5" dirty="0">
                          <a:latin typeface="Times New Roman"/>
                          <a:cs typeface="Times New Roman"/>
                        </a:rPr>
                        <a:t>17-02-2022</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116308">
                <a:tc>
                  <a:txBody>
                    <a:bodyPr/>
                    <a:lstStyle/>
                    <a:p>
                      <a:pPr marR="65405" algn="r">
                        <a:lnSpc>
                          <a:spcPts val="1330"/>
                        </a:lnSpc>
                      </a:pPr>
                      <a:r>
                        <a:rPr sz="800" dirty="0">
                          <a:latin typeface="Times New Roman"/>
                          <a:cs typeface="Times New Roman"/>
                        </a:rPr>
                        <a:t>26.</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30"/>
                        </a:lnSpc>
                      </a:pPr>
                      <a:r>
                        <a:rPr sz="800" spc="-5" dirty="0">
                          <a:latin typeface="Times New Roman"/>
                          <a:cs typeface="Times New Roman"/>
                        </a:rPr>
                        <a:t>Logo</a:t>
                      </a:r>
                      <a:r>
                        <a:rPr sz="800" spc="-20" dirty="0">
                          <a:latin typeface="Times New Roman"/>
                          <a:cs typeface="Times New Roman"/>
                        </a:rPr>
                        <a:t> </a:t>
                      </a:r>
                      <a:r>
                        <a:rPr sz="800" dirty="0">
                          <a:latin typeface="Times New Roman"/>
                          <a:cs typeface="Times New Roman"/>
                        </a:rPr>
                        <a:t>designing</a:t>
                      </a:r>
                      <a:r>
                        <a:rPr sz="800" spc="-35" dirty="0">
                          <a:latin typeface="Times New Roman"/>
                          <a:cs typeface="Times New Roman"/>
                        </a:rPr>
                        <a:t> </a:t>
                      </a:r>
                      <a:r>
                        <a:rPr sz="800" dirty="0">
                          <a:latin typeface="Times New Roman"/>
                          <a:cs typeface="Times New Roman"/>
                        </a:rPr>
                        <a:t>competition</a:t>
                      </a:r>
                      <a:r>
                        <a:rPr sz="800" spc="-15" dirty="0">
                          <a:latin typeface="Times New Roman"/>
                          <a:cs typeface="Times New Roman"/>
                        </a:rPr>
                        <a:t> </a:t>
                      </a:r>
                      <a:r>
                        <a:rPr sz="800" spc="5" dirty="0">
                          <a:latin typeface="Times New Roman"/>
                          <a:cs typeface="Times New Roman"/>
                        </a:rPr>
                        <a:t>by</a:t>
                      </a:r>
                      <a:r>
                        <a:rPr sz="800" spc="-45" dirty="0">
                          <a:latin typeface="Times New Roman"/>
                          <a:cs typeface="Times New Roman"/>
                        </a:rPr>
                        <a:t> </a:t>
                      </a:r>
                      <a:r>
                        <a:rPr sz="800" dirty="0">
                          <a:latin typeface="Times New Roman"/>
                          <a:cs typeface="Times New Roman"/>
                        </a:rPr>
                        <a:t>WDC</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4775">
                        <a:lnSpc>
                          <a:spcPts val="1330"/>
                        </a:lnSpc>
                      </a:pPr>
                      <a:r>
                        <a:rPr sz="800" spc="-5" dirty="0">
                          <a:latin typeface="Times New Roman"/>
                          <a:cs typeface="Times New Roman"/>
                        </a:rPr>
                        <a:t>3</a:t>
                      </a:r>
                      <a:r>
                        <a:rPr sz="800" spc="-7" baseline="31250" dirty="0">
                          <a:latin typeface="Times New Roman"/>
                          <a:cs typeface="Times New Roman"/>
                        </a:rPr>
                        <a:t>rd</a:t>
                      </a:r>
                      <a:r>
                        <a:rPr sz="800" spc="97" baseline="31250" dirty="0">
                          <a:latin typeface="Times New Roman"/>
                          <a:cs typeface="Times New Roman"/>
                        </a:rPr>
                        <a:t> </a:t>
                      </a:r>
                      <a:r>
                        <a:rPr sz="800" dirty="0">
                          <a:latin typeface="Times New Roman"/>
                          <a:cs typeface="Times New Roman"/>
                        </a:rPr>
                        <a:t>June</a:t>
                      </a:r>
                      <a:r>
                        <a:rPr sz="800" spc="-30" dirty="0">
                          <a:latin typeface="Times New Roman"/>
                          <a:cs typeface="Times New Roman"/>
                        </a:rPr>
                        <a:t> </a:t>
                      </a:r>
                      <a:r>
                        <a:rPr sz="800" dirty="0">
                          <a:latin typeface="Times New Roman"/>
                          <a:cs typeface="Times New Roman"/>
                        </a:rPr>
                        <a:t>2022</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454485">
                <a:tc>
                  <a:txBody>
                    <a:bodyPr/>
                    <a:lstStyle/>
                    <a:p>
                      <a:pPr marR="65405" algn="r">
                        <a:lnSpc>
                          <a:spcPts val="1355"/>
                        </a:lnSpc>
                      </a:pPr>
                      <a:r>
                        <a:rPr sz="800" dirty="0">
                          <a:latin typeface="Times New Roman"/>
                          <a:cs typeface="Times New Roman"/>
                        </a:rPr>
                        <a:t>27.</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76200">
                        <a:lnSpc>
                          <a:spcPts val="1380"/>
                        </a:lnSpc>
                      </a:pPr>
                      <a:r>
                        <a:rPr sz="800" spc="-5" dirty="0">
                          <a:latin typeface="Times New Roman"/>
                          <a:cs typeface="Times New Roman"/>
                        </a:rPr>
                        <a:t>A free health </a:t>
                      </a:r>
                      <a:r>
                        <a:rPr sz="800" dirty="0">
                          <a:latin typeface="Times New Roman"/>
                          <a:cs typeface="Times New Roman"/>
                        </a:rPr>
                        <a:t>camp for women </a:t>
                      </a:r>
                      <a:r>
                        <a:rPr sz="800" spc="-5" dirty="0">
                          <a:latin typeface="Times New Roman"/>
                          <a:cs typeface="Times New Roman"/>
                        </a:rPr>
                        <a:t>was organized </a:t>
                      </a:r>
                      <a:r>
                        <a:rPr sz="800" spc="10" dirty="0">
                          <a:latin typeface="Times New Roman"/>
                          <a:cs typeface="Times New Roman"/>
                        </a:rPr>
                        <a:t>by </a:t>
                      </a:r>
                      <a:r>
                        <a:rPr sz="800" spc="-285" dirty="0">
                          <a:latin typeface="Times New Roman"/>
                          <a:cs typeface="Times New Roman"/>
                        </a:rPr>
                        <a:t> </a:t>
                      </a:r>
                      <a:r>
                        <a:rPr sz="800" dirty="0">
                          <a:latin typeface="Times New Roman"/>
                          <a:cs typeface="Times New Roman"/>
                        </a:rPr>
                        <a:t>Women </a:t>
                      </a:r>
                      <a:r>
                        <a:rPr sz="800" spc="-5" dirty="0">
                          <a:latin typeface="Times New Roman"/>
                          <a:cs typeface="Times New Roman"/>
                        </a:rPr>
                        <a:t>Development Cell </a:t>
                      </a:r>
                      <a:r>
                        <a:rPr sz="800" dirty="0">
                          <a:latin typeface="Times New Roman"/>
                          <a:cs typeface="Times New Roman"/>
                        </a:rPr>
                        <a:t>Jamia </a:t>
                      </a:r>
                      <a:r>
                        <a:rPr sz="800" spc="-5" dirty="0">
                          <a:latin typeface="Times New Roman"/>
                          <a:cs typeface="Times New Roman"/>
                        </a:rPr>
                        <a:t>Hamdard, at </a:t>
                      </a:r>
                      <a:r>
                        <a:rPr sz="800" dirty="0">
                          <a:latin typeface="Times New Roman"/>
                          <a:cs typeface="Times New Roman"/>
                        </a:rPr>
                        <a:t> Godhuli</a:t>
                      </a:r>
                      <a:r>
                        <a:rPr sz="800" spc="-5" dirty="0">
                          <a:latin typeface="Times New Roman"/>
                          <a:cs typeface="Times New Roman"/>
                        </a:rPr>
                        <a:t> </a:t>
                      </a:r>
                      <a:r>
                        <a:rPr sz="800" dirty="0">
                          <a:latin typeface="Times New Roman"/>
                          <a:cs typeface="Times New Roman"/>
                        </a:rPr>
                        <a:t>Senior </a:t>
                      </a:r>
                      <a:r>
                        <a:rPr sz="800" spc="-5" dirty="0">
                          <a:latin typeface="Times New Roman"/>
                          <a:cs typeface="Times New Roman"/>
                        </a:rPr>
                        <a:t>Citizen Centre,</a:t>
                      </a:r>
                      <a:r>
                        <a:rPr sz="800" dirty="0">
                          <a:latin typeface="Times New Roman"/>
                          <a:cs typeface="Times New Roman"/>
                        </a:rPr>
                        <a:t> </a:t>
                      </a:r>
                      <a:r>
                        <a:rPr sz="800" spc="-5" dirty="0">
                          <a:latin typeface="Times New Roman"/>
                          <a:cs typeface="Times New Roman"/>
                        </a:rPr>
                        <a:t>New Gurudwara, </a:t>
                      </a:r>
                      <a:r>
                        <a:rPr sz="800" spc="-285" dirty="0">
                          <a:latin typeface="Times New Roman"/>
                          <a:cs typeface="Times New Roman"/>
                        </a:rPr>
                        <a:t> </a:t>
                      </a:r>
                      <a:r>
                        <a:rPr sz="800" spc="-5" dirty="0">
                          <a:latin typeface="Times New Roman"/>
                          <a:cs typeface="Times New Roman"/>
                        </a:rPr>
                        <a:t>E-Block,</a:t>
                      </a:r>
                      <a:r>
                        <a:rPr sz="800" dirty="0">
                          <a:latin typeface="Times New Roman"/>
                          <a:cs typeface="Times New Roman"/>
                        </a:rPr>
                        <a:t> </a:t>
                      </a:r>
                      <a:r>
                        <a:rPr sz="800" spc="-5" dirty="0">
                          <a:latin typeface="Times New Roman"/>
                          <a:cs typeface="Times New Roman"/>
                        </a:rPr>
                        <a:t>GK.</a:t>
                      </a:r>
                      <a:r>
                        <a:rPr sz="800" spc="10" dirty="0">
                          <a:latin typeface="Times New Roman"/>
                          <a:cs typeface="Times New Roman"/>
                        </a:rPr>
                        <a:t> </a:t>
                      </a:r>
                      <a:r>
                        <a:rPr sz="800" spc="-10" dirty="0">
                          <a:latin typeface="Times New Roman"/>
                          <a:cs typeface="Times New Roman"/>
                        </a:rPr>
                        <a:t>II,</a:t>
                      </a:r>
                      <a:r>
                        <a:rPr sz="800" spc="10" dirty="0">
                          <a:latin typeface="Times New Roman"/>
                          <a:cs typeface="Times New Roman"/>
                        </a:rPr>
                        <a:t> </a:t>
                      </a:r>
                      <a:r>
                        <a:rPr sz="800" spc="-5" dirty="0">
                          <a:latin typeface="Times New Roman"/>
                          <a:cs typeface="Times New Roman"/>
                        </a:rPr>
                        <a:t>New </a:t>
                      </a:r>
                      <a:r>
                        <a:rPr sz="800" dirty="0">
                          <a:latin typeface="Times New Roman"/>
                          <a:cs typeface="Times New Roman"/>
                        </a:rPr>
                        <a:t>Delhi.</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359410">
                        <a:lnSpc>
                          <a:spcPts val="1380"/>
                        </a:lnSpc>
                        <a:spcBef>
                          <a:spcPts val="10"/>
                        </a:spcBef>
                      </a:pPr>
                      <a:r>
                        <a:rPr sz="800" dirty="0">
                          <a:latin typeface="Times New Roman"/>
                          <a:cs typeface="Times New Roman"/>
                        </a:rPr>
                        <a:t>on</a:t>
                      </a:r>
                      <a:r>
                        <a:rPr sz="800" spc="-45" dirty="0">
                          <a:latin typeface="Times New Roman"/>
                          <a:cs typeface="Times New Roman"/>
                        </a:rPr>
                        <a:t> </a:t>
                      </a:r>
                      <a:r>
                        <a:rPr sz="800" dirty="0">
                          <a:latin typeface="Times New Roman"/>
                          <a:cs typeface="Times New Roman"/>
                        </a:rPr>
                        <a:t>12th</a:t>
                      </a:r>
                      <a:r>
                        <a:rPr sz="800" spc="-45" dirty="0">
                          <a:latin typeface="Times New Roman"/>
                          <a:cs typeface="Times New Roman"/>
                        </a:rPr>
                        <a:t> </a:t>
                      </a:r>
                      <a:r>
                        <a:rPr sz="800" dirty="0">
                          <a:latin typeface="Times New Roman"/>
                          <a:cs typeface="Times New Roman"/>
                        </a:rPr>
                        <a:t>June </a:t>
                      </a:r>
                      <a:r>
                        <a:rPr sz="800" spc="-290" dirty="0">
                          <a:latin typeface="Times New Roman"/>
                          <a:cs typeface="Times New Roman"/>
                        </a:rPr>
                        <a:t> </a:t>
                      </a:r>
                      <a:r>
                        <a:rPr sz="800" dirty="0">
                          <a:latin typeface="Times New Roman"/>
                          <a:cs typeface="Times New Roman"/>
                        </a:rPr>
                        <a:t>2022</a:t>
                      </a:r>
                      <a:endParaRPr sz="800">
                        <a:latin typeface="Times New Roman"/>
                        <a:cs typeface="Times New Roman"/>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341075">
                <a:tc>
                  <a:txBody>
                    <a:bodyPr/>
                    <a:lstStyle/>
                    <a:p>
                      <a:pPr marR="65405" algn="r">
                        <a:lnSpc>
                          <a:spcPts val="1345"/>
                        </a:lnSpc>
                      </a:pPr>
                      <a:r>
                        <a:rPr sz="800" dirty="0">
                          <a:latin typeface="Times New Roman"/>
                          <a:cs typeface="Times New Roman"/>
                        </a:rPr>
                        <a:t>28.</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95250">
                        <a:lnSpc>
                          <a:spcPts val="1380"/>
                        </a:lnSpc>
                      </a:pPr>
                      <a:r>
                        <a:rPr sz="800" dirty="0">
                          <a:latin typeface="Times New Roman"/>
                          <a:cs typeface="Times New Roman"/>
                        </a:rPr>
                        <a:t>Women </a:t>
                      </a:r>
                      <a:r>
                        <a:rPr sz="800" spc="-5" dirty="0">
                          <a:latin typeface="Times New Roman"/>
                          <a:cs typeface="Times New Roman"/>
                        </a:rPr>
                        <a:t>Development Cell, </a:t>
                      </a:r>
                      <a:r>
                        <a:rPr sz="800" dirty="0">
                          <a:latin typeface="Times New Roman"/>
                          <a:cs typeface="Times New Roman"/>
                        </a:rPr>
                        <a:t>Jamia </a:t>
                      </a:r>
                      <a:r>
                        <a:rPr sz="800" spc="-5" dirty="0">
                          <a:latin typeface="Times New Roman"/>
                          <a:cs typeface="Times New Roman"/>
                        </a:rPr>
                        <a:t>Hamdard, </a:t>
                      </a:r>
                      <a:r>
                        <a:rPr sz="800" dirty="0">
                          <a:latin typeface="Times New Roman"/>
                          <a:cs typeface="Times New Roman"/>
                        </a:rPr>
                        <a:t> </a:t>
                      </a:r>
                      <a:r>
                        <a:rPr sz="800" spc="-5" dirty="0">
                          <a:latin typeface="Times New Roman"/>
                          <a:cs typeface="Times New Roman"/>
                        </a:rPr>
                        <a:t>organizes </a:t>
                      </a:r>
                      <a:r>
                        <a:rPr sz="800" dirty="0">
                          <a:latin typeface="Times New Roman"/>
                          <a:cs typeface="Times New Roman"/>
                        </a:rPr>
                        <a:t>a Workshop on Skill </a:t>
                      </a:r>
                      <a:r>
                        <a:rPr sz="800" spc="-5" dirty="0">
                          <a:latin typeface="Times New Roman"/>
                          <a:cs typeface="Times New Roman"/>
                        </a:rPr>
                        <a:t>Development </a:t>
                      </a:r>
                      <a:r>
                        <a:rPr sz="800" dirty="0">
                          <a:latin typeface="Times New Roman"/>
                          <a:cs typeface="Times New Roman"/>
                        </a:rPr>
                        <a:t>via </a:t>
                      </a:r>
                      <a:r>
                        <a:rPr sz="800" spc="-285" dirty="0">
                          <a:latin typeface="Times New Roman"/>
                          <a:cs typeface="Times New Roman"/>
                        </a:rPr>
                        <a:t> </a:t>
                      </a:r>
                      <a:r>
                        <a:rPr sz="800" spc="-5" dirty="0">
                          <a:latin typeface="Times New Roman"/>
                          <a:cs typeface="Times New Roman"/>
                        </a:rPr>
                        <a:t>Hands-on Training,</a:t>
                      </a:r>
                      <a:r>
                        <a:rPr sz="800" dirty="0">
                          <a:latin typeface="Times New Roman"/>
                          <a:cs typeface="Times New Roman"/>
                        </a:rPr>
                        <a:t> on</a:t>
                      </a:r>
                      <a:r>
                        <a:rPr sz="800" spc="5" dirty="0">
                          <a:latin typeface="Times New Roman"/>
                          <a:cs typeface="Times New Roman"/>
                        </a:rPr>
                        <a:t> </a:t>
                      </a:r>
                      <a:r>
                        <a:rPr sz="800" dirty="0">
                          <a:latin typeface="Times New Roman"/>
                          <a:cs typeface="Times New Roman"/>
                        </a:rPr>
                        <a:t>Bakery</a:t>
                      </a:r>
                      <a:r>
                        <a:rPr sz="800" spc="-25" dirty="0">
                          <a:latin typeface="Times New Roman"/>
                          <a:cs typeface="Times New Roman"/>
                        </a:rPr>
                        <a:t> </a:t>
                      </a:r>
                      <a:r>
                        <a:rPr sz="800" dirty="0">
                          <a:latin typeface="Times New Roman"/>
                          <a:cs typeface="Times New Roman"/>
                        </a:rPr>
                        <a:t>Technology</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45"/>
                        </a:lnSpc>
                      </a:pPr>
                      <a:r>
                        <a:rPr sz="800" dirty="0">
                          <a:latin typeface="Times New Roman"/>
                          <a:cs typeface="Times New Roman"/>
                        </a:rPr>
                        <a:t>28</a:t>
                      </a:r>
                      <a:r>
                        <a:rPr sz="800" baseline="31250" dirty="0">
                          <a:latin typeface="Times New Roman"/>
                          <a:cs typeface="Times New Roman"/>
                        </a:rPr>
                        <a:t>th</a:t>
                      </a:r>
                      <a:r>
                        <a:rPr sz="800" spc="112" baseline="31250" dirty="0">
                          <a:latin typeface="Times New Roman"/>
                          <a:cs typeface="Times New Roman"/>
                        </a:rPr>
                        <a:t> </a:t>
                      </a:r>
                      <a:r>
                        <a:rPr sz="800" spc="-5" dirty="0">
                          <a:latin typeface="Times New Roman"/>
                          <a:cs typeface="Times New Roman"/>
                        </a:rPr>
                        <a:t>March</a:t>
                      </a:r>
                      <a:r>
                        <a:rPr sz="800" spc="-25" dirty="0">
                          <a:latin typeface="Times New Roman"/>
                          <a:cs typeface="Times New Roman"/>
                        </a:rPr>
                        <a:t> </a:t>
                      </a:r>
                      <a:r>
                        <a:rPr sz="800" dirty="0">
                          <a:latin typeface="Times New Roman"/>
                          <a:cs typeface="Times New Roman"/>
                        </a:rPr>
                        <a:t>2022</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341303">
                <a:tc>
                  <a:txBody>
                    <a:bodyPr/>
                    <a:lstStyle/>
                    <a:p>
                      <a:pPr marR="65405" algn="r">
                        <a:lnSpc>
                          <a:spcPts val="1345"/>
                        </a:lnSpc>
                      </a:pPr>
                      <a:r>
                        <a:rPr sz="800" dirty="0">
                          <a:latin typeface="Times New Roman"/>
                          <a:cs typeface="Times New Roman"/>
                        </a:rPr>
                        <a:t>29.</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606425">
                        <a:lnSpc>
                          <a:spcPts val="1380"/>
                        </a:lnSpc>
                      </a:pPr>
                      <a:r>
                        <a:rPr sz="800" spc="-5" dirty="0">
                          <a:latin typeface="Times New Roman"/>
                          <a:cs typeface="Times New Roman"/>
                        </a:rPr>
                        <a:t>Equal </a:t>
                      </a:r>
                      <a:r>
                        <a:rPr sz="800" dirty="0">
                          <a:latin typeface="Times New Roman"/>
                          <a:cs typeface="Times New Roman"/>
                        </a:rPr>
                        <a:t>opportunity </a:t>
                      </a:r>
                      <a:r>
                        <a:rPr sz="800" spc="-5" dirty="0">
                          <a:latin typeface="Times New Roman"/>
                          <a:cs typeface="Times New Roman"/>
                        </a:rPr>
                        <a:t>Cell, </a:t>
                      </a:r>
                      <a:r>
                        <a:rPr sz="800" dirty="0">
                          <a:latin typeface="Times New Roman"/>
                          <a:cs typeface="Times New Roman"/>
                        </a:rPr>
                        <a:t>Jamia </a:t>
                      </a:r>
                      <a:r>
                        <a:rPr sz="800" spc="-5" dirty="0">
                          <a:latin typeface="Times New Roman"/>
                          <a:cs typeface="Times New Roman"/>
                        </a:rPr>
                        <a:t>Hamdard </a:t>
                      </a:r>
                      <a:r>
                        <a:rPr sz="800" spc="-285" dirty="0">
                          <a:latin typeface="Times New Roman"/>
                          <a:cs typeface="Times New Roman"/>
                        </a:rPr>
                        <a:t> </a:t>
                      </a:r>
                      <a:r>
                        <a:rPr sz="800" spc="-5" dirty="0">
                          <a:latin typeface="Times New Roman"/>
                          <a:cs typeface="Times New Roman"/>
                        </a:rPr>
                        <a:t>organized</a:t>
                      </a:r>
                      <a:r>
                        <a:rPr sz="800" spc="-10" dirty="0">
                          <a:latin typeface="Times New Roman"/>
                          <a:cs typeface="Times New Roman"/>
                        </a:rPr>
                        <a:t> </a:t>
                      </a:r>
                      <a:r>
                        <a:rPr sz="800" spc="-5" dirty="0">
                          <a:latin typeface="Times New Roman"/>
                          <a:cs typeface="Times New Roman"/>
                        </a:rPr>
                        <a:t>an</a:t>
                      </a:r>
                      <a:r>
                        <a:rPr sz="800" spc="-10" dirty="0">
                          <a:latin typeface="Times New Roman"/>
                          <a:cs typeface="Times New Roman"/>
                        </a:rPr>
                        <a:t> </a:t>
                      </a:r>
                      <a:r>
                        <a:rPr sz="800" dirty="0">
                          <a:latin typeface="Times New Roman"/>
                          <a:cs typeface="Times New Roman"/>
                        </a:rPr>
                        <a:t>online</a:t>
                      </a:r>
                      <a:r>
                        <a:rPr sz="800" spc="-15" dirty="0">
                          <a:latin typeface="Times New Roman"/>
                          <a:cs typeface="Times New Roman"/>
                        </a:rPr>
                        <a:t> </a:t>
                      </a:r>
                      <a:r>
                        <a:rPr sz="800" dirty="0">
                          <a:latin typeface="Times New Roman"/>
                          <a:cs typeface="Times New Roman"/>
                        </a:rPr>
                        <a:t>lecture</a:t>
                      </a:r>
                      <a:r>
                        <a:rPr sz="800" spc="-20" dirty="0">
                          <a:latin typeface="Times New Roman"/>
                          <a:cs typeface="Times New Roman"/>
                        </a:rPr>
                        <a:t> </a:t>
                      </a:r>
                      <a:r>
                        <a:rPr sz="800" dirty="0">
                          <a:latin typeface="Times New Roman"/>
                          <a:cs typeface="Times New Roman"/>
                        </a:rPr>
                        <a:t>on</a:t>
                      </a:r>
                      <a:r>
                        <a:rPr sz="800" spc="-10" dirty="0">
                          <a:latin typeface="Times New Roman"/>
                          <a:cs typeface="Times New Roman"/>
                        </a:rPr>
                        <a:t> </a:t>
                      </a:r>
                      <a:r>
                        <a:rPr sz="800" dirty="0">
                          <a:latin typeface="Times New Roman"/>
                          <a:cs typeface="Times New Roman"/>
                        </a:rPr>
                        <a:t>disability</a:t>
                      </a:r>
                      <a:endParaRPr sz="800">
                        <a:latin typeface="Times New Roman"/>
                        <a:cs typeface="Times New Roman"/>
                      </a:endParaRPr>
                    </a:p>
                    <a:p>
                      <a:pPr marL="66675">
                        <a:lnSpc>
                          <a:spcPts val="1330"/>
                        </a:lnSpc>
                      </a:pPr>
                      <a:r>
                        <a:rPr sz="800" spc="-5" dirty="0">
                          <a:latin typeface="Times New Roman"/>
                          <a:cs typeface="Times New Roman"/>
                        </a:rPr>
                        <a:t>sensitization</a:t>
                      </a:r>
                      <a:r>
                        <a:rPr sz="800" dirty="0">
                          <a:latin typeface="Times New Roman"/>
                          <a:cs typeface="Times New Roman"/>
                        </a:rPr>
                        <a:t> on the</a:t>
                      </a:r>
                      <a:r>
                        <a:rPr sz="800" spc="-5" dirty="0">
                          <a:latin typeface="Times New Roman"/>
                          <a:cs typeface="Times New Roman"/>
                        </a:rPr>
                        <a:t> </a:t>
                      </a:r>
                      <a:r>
                        <a:rPr sz="800" dirty="0">
                          <a:latin typeface="Times New Roman"/>
                          <a:cs typeface="Times New Roman"/>
                        </a:rPr>
                        <a:t>topic</a:t>
                      </a:r>
                      <a:r>
                        <a:rPr sz="800" spc="-20" dirty="0">
                          <a:latin typeface="Times New Roman"/>
                          <a:cs typeface="Times New Roman"/>
                        </a:rPr>
                        <a:t> </a:t>
                      </a:r>
                      <a:r>
                        <a:rPr sz="800" spc="-5" dirty="0">
                          <a:latin typeface="Times New Roman"/>
                          <a:cs typeface="Times New Roman"/>
                        </a:rPr>
                        <a:t>entitled</a:t>
                      </a:r>
                      <a:r>
                        <a:rPr sz="800" dirty="0">
                          <a:latin typeface="Times New Roman"/>
                          <a:cs typeface="Times New Roman"/>
                        </a:rPr>
                        <a:t> </a:t>
                      </a:r>
                      <a:r>
                        <a:rPr sz="800" spc="-5" dirty="0">
                          <a:latin typeface="Times New Roman"/>
                          <a:cs typeface="Times New Roman"/>
                        </a:rPr>
                        <a:t>"</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45"/>
                        </a:lnSpc>
                      </a:pPr>
                      <a:r>
                        <a:rPr sz="800" dirty="0">
                          <a:latin typeface="Times New Roman"/>
                          <a:cs typeface="Times New Roman"/>
                        </a:rPr>
                        <a:t>10th</a:t>
                      </a:r>
                      <a:r>
                        <a:rPr sz="800" spc="-30" dirty="0">
                          <a:latin typeface="Times New Roman"/>
                          <a:cs typeface="Times New Roman"/>
                        </a:rPr>
                        <a:t> </a:t>
                      </a:r>
                      <a:r>
                        <a:rPr sz="800" dirty="0">
                          <a:latin typeface="Times New Roman"/>
                          <a:cs typeface="Times New Roman"/>
                        </a:rPr>
                        <a:t>May</a:t>
                      </a:r>
                      <a:r>
                        <a:rPr sz="800" spc="-55" dirty="0">
                          <a:latin typeface="Times New Roman"/>
                          <a:cs typeface="Times New Roman"/>
                        </a:rPr>
                        <a:t> </a:t>
                      </a:r>
                      <a:r>
                        <a:rPr sz="800" dirty="0">
                          <a:latin typeface="Times New Roman"/>
                          <a:cs typeface="Times New Roman"/>
                        </a:rPr>
                        <a:t>2022</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bl>
          </a:graphicData>
        </a:graphic>
      </p:graphicFrame>
    </p:spTree>
    <p:extLst>
      <p:ext uri="{BB962C8B-B14F-4D97-AF65-F5344CB8AC3E}">
        <p14:creationId xmlns:p14="http://schemas.microsoft.com/office/powerpoint/2010/main" val="4045693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219456" y="2061267"/>
            <a:ext cx="6432499" cy="5968217"/>
          </a:xfrm>
          <a:prstGeom prst="rect">
            <a:avLst/>
          </a:prstGeom>
        </p:spPr>
      </p:pic>
    </p:spTree>
    <p:extLst>
      <p:ext uri="{BB962C8B-B14F-4D97-AF65-F5344CB8AC3E}">
        <p14:creationId xmlns:p14="http://schemas.microsoft.com/office/powerpoint/2010/main" val="3966164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bject 2"/>
          <p:cNvSpPr txBox="1"/>
          <p:nvPr/>
        </p:nvSpPr>
        <p:spPr>
          <a:xfrm>
            <a:off x="306019" y="2212662"/>
            <a:ext cx="6345936" cy="5621851"/>
          </a:xfrm>
          <a:prstGeom prst="rect">
            <a:avLst/>
          </a:prstGeom>
        </p:spPr>
        <p:txBody>
          <a:bodyPr vert="horz" wrap="square" lIns="0" tIns="7738" rIns="0" bIns="0" rtlCol="0">
            <a:spAutoFit/>
          </a:bodyPr>
          <a:lstStyle/>
          <a:p>
            <a:pPr marL="171849" marR="132756" algn="ctr">
              <a:lnSpc>
                <a:spcPct val="117300"/>
              </a:lnSpc>
              <a:spcBef>
                <a:spcPts val="61"/>
              </a:spcBef>
            </a:pPr>
            <a:r>
              <a:rPr sz="1200" spc="-3" dirty="0">
                <a:cs typeface="Arial Black"/>
              </a:rPr>
              <a:t>THE</a:t>
            </a:r>
            <a:r>
              <a:rPr sz="1200" dirty="0">
                <a:cs typeface="Arial Black"/>
              </a:rPr>
              <a:t> </a:t>
            </a:r>
            <a:r>
              <a:rPr sz="1200" spc="-3" dirty="0">
                <a:cs typeface="Arial Black"/>
              </a:rPr>
              <a:t>DEPARTMENT</a:t>
            </a:r>
            <a:r>
              <a:rPr sz="1200" spc="-10" dirty="0">
                <a:cs typeface="Arial Black"/>
              </a:rPr>
              <a:t> </a:t>
            </a:r>
            <a:r>
              <a:rPr sz="1200" dirty="0">
                <a:cs typeface="Arial Black"/>
              </a:rPr>
              <a:t>OF</a:t>
            </a:r>
            <a:r>
              <a:rPr sz="1200" spc="-6" dirty="0">
                <a:cs typeface="Arial Black"/>
              </a:rPr>
              <a:t> </a:t>
            </a:r>
            <a:r>
              <a:rPr sz="1200" dirty="0">
                <a:cs typeface="Arial Black"/>
              </a:rPr>
              <a:t>AMRAZ</a:t>
            </a:r>
            <a:r>
              <a:rPr sz="1200" spc="-6" dirty="0">
                <a:cs typeface="Arial Black"/>
              </a:rPr>
              <a:t> </a:t>
            </a:r>
            <a:r>
              <a:rPr sz="1200" dirty="0">
                <a:cs typeface="Arial Black"/>
              </a:rPr>
              <a:t>E</a:t>
            </a:r>
            <a:r>
              <a:rPr sz="1200" spc="-6" dirty="0">
                <a:cs typeface="Arial Black"/>
              </a:rPr>
              <a:t> </a:t>
            </a:r>
            <a:r>
              <a:rPr sz="1200" spc="-3" dirty="0">
                <a:cs typeface="Arial Black"/>
              </a:rPr>
              <a:t>NISWAN</a:t>
            </a:r>
            <a:r>
              <a:rPr sz="1200" spc="6" dirty="0">
                <a:cs typeface="Arial Black"/>
              </a:rPr>
              <a:t> </a:t>
            </a:r>
            <a:r>
              <a:rPr sz="1200" spc="-3" dirty="0">
                <a:cs typeface="Arial Black"/>
              </a:rPr>
              <a:t>WA</a:t>
            </a:r>
            <a:r>
              <a:rPr sz="1200" dirty="0">
                <a:cs typeface="Arial Black"/>
              </a:rPr>
              <a:t> </a:t>
            </a:r>
            <a:r>
              <a:rPr sz="1200" spc="-3" dirty="0">
                <a:cs typeface="Arial Black"/>
              </a:rPr>
              <a:t>QABALAT</a:t>
            </a:r>
            <a:r>
              <a:rPr sz="1200" spc="10" dirty="0">
                <a:cs typeface="Arial Black"/>
              </a:rPr>
              <a:t> </a:t>
            </a:r>
            <a:r>
              <a:rPr sz="1200" spc="-3" dirty="0">
                <a:cs typeface="Arial Black"/>
              </a:rPr>
              <a:t>ORGANIZED</a:t>
            </a:r>
            <a:r>
              <a:rPr sz="1200" spc="16" dirty="0">
                <a:cs typeface="Arial Black"/>
              </a:rPr>
              <a:t> </a:t>
            </a:r>
            <a:r>
              <a:rPr sz="1200" spc="-3" dirty="0">
                <a:cs typeface="Arial Black"/>
              </a:rPr>
              <a:t>WOMEN’S</a:t>
            </a:r>
            <a:r>
              <a:rPr sz="1200" spc="-6" dirty="0">
                <a:cs typeface="Arial Black"/>
              </a:rPr>
              <a:t> </a:t>
            </a:r>
            <a:r>
              <a:rPr sz="1200" spc="-3" dirty="0">
                <a:cs typeface="Arial Black"/>
              </a:rPr>
              <a:t>HEALTH </a:t>
            </a:r>
            <a:r>
              <a:rPr sz="1200" spc="-228" dirty="0">
                <a:cs typeface="Arial Black"/>
              </a:rPr>
              <a:t> </a:t>
            </a:r>
            <a:r>
              <a:rPr sz="1200" spc="-3" dirty="0">
                <a:cs typeface="Arial Black"/>
              </a:rPr>
              <a:t>WEEK-2022</a:t>
            </a:r>
            <a:r>
              <a:rPr sz="1200" spc="-6" dirty="0">
                <a:cs typeface="Arial Black"/>
              </a:rPr>
              <a:t> </a:t>
            </a:r>
            <a:r>
              <a:rPr sz="1200" spc="-3" dirty="0">
                <a:cs typeface="Arial Black"/>
              </a:rPr>
              <a:t>FROM</a:t>
            </a:r>
            <a:r>
              <a:rPr sz="1200" spc="3" dirty="0">
                <a:cs typeface="Arial Black"/>
              </a:rPr>
              <a:t> </a:t>
            </a:r>
            <a:r>
              <a:rPr sz="1200" spc="-3" dirty="0">
                <a:cs typeface="Arial Black"/>
              </a:rPr>
              <a:t>31/3/2022 TO</a:t>
            </a:r>
            <a:r>
              <a:rPr sz="1200" spc="3" dirty="0">
                <a:cs typeface="Arial Black"/>
              </a:rPr>
              <a:t> </a:t>
            </a:r>
            <a:r>
              <a:rPr sz="1200" spc="-3" dirty="0">
                <a:cs typeface="Arial Black"/>
              </a:rPr>
              <a:t>1/4/2022.</a:t>
            </a:r>
            <a:endParaRPr sz="1200" dirty="0">
              <a:cs typeface="Arial Black"/>
            </a:endParaRPr>
          </a:p>
          <a:p>
            <a:pPr marL="67192" algn="ctr">
              <a:spcBef>
                <a:spcPts val="160"/>
              </a:spcBef>
            </a:pPr>
            <a:r>
              <a:rPr sz="1200" spc="-3" dirty="0">
                <a:cs typeface="Arial Black"/>
              </a:rPr>
              <a:t>(07.04.2022)</a:t>
            </a:r>
            <a:endParaRPr sz="1200" dirty="0">
              <a:cs typeface="Arial Black"/>
            </a:endParaRPr>
          </a:p>
          <a:p>
            <a:pPr marL="73301" marR="140086">
              <a:lnSpc>
                <a:spcPct val="117100"/>
              </a:lnSpc>
              <a:spcBef>
                <a:spcPts val="625"/>
              </a:spcBef>
            </a:pPr>
            <a:r>
              <a:rPr sz="1200" spc="-3" dirty="0">
                <a:cs typeface="Calibri"/>
              </a:rPr>
              <a:t>Jamia</a:t>
            </a:r>
            <a:r>
              <a:rPr sz="1200" spc="6" dirty="0">
                <a:cs typeface="Calibri"/>
              </a:rPr>
              <a:t> </a:t>
            </a:r>
            <a:r>
              <a:rPr sz="1200" spc="-3" dirty="0">
                <a:cs typeface="Calibri"/>
              </a:rPr>
              <a:t>Hamdard Deemed</a:t>
            </a:r>
            <a:r>
              <a:rPr sz="1200" spc="3" dirty="0">
                <a:cs typeface="Calibri"/>
              </a:rPr>
              <a:t> </a:t>
            </a:r>
            <a:r>
              <a:rPr sz="1200" spc="-3" dirty="0">
                <a:cs typeface="Calibri"/>
              </a:rPr>
              <a:t>University</a:t>
            </a:r>
            <a:r>
              <a:rPr sz="1200" dirty="0">
                <a:cs typeface="Calibri"/>
              </a:rPr>
              <a:t> </a:t>
            </a:r>
            <a:r>
              <a:rPr sz="1200" spc="-3" dirty="0">
                <a:cs typeface="Calibri"/>
              </a:rPr>
              <a:t>(Accredited</a:t>
            </a:r>
            <a:r>
              <a:rPr sz="1200" spc="3" dirty="0">
                <a:cs typeface="Calibri"/>
              </a:rPr>
              <a:t> </a:t>
            </a:r>
            <a:r>
              <a:rPr sz="1200" spc="-3" dirty="0">
                <a:cs typeface="Calibri"/>
              </a:rPr>
              <a:t>by </a:t>
            </a:r>
            <a:r>
              <a:rPr sz="1200" dirty="0">
                <a:cs typeface="Calibri"/>
              </a:rPr>
              <a:t>NAAC </a:t>
            </a:r>
            <a:r>
              <a:rPr sz="1200" spc="-3" dirty="0">
                <a:cs typeface="Calibri"/>
              </a:rPr>
              <a:t>in ‘A’</a:t>
            </a:r>
            <a:r>
              <a:rPr sz="1200" dirty="0">
                <a:cs typeface="Calibri"/>
              </a:rPr>
              <a:t> </a:t>
            </a:r>
            <a:r>
              <a:rPr sz="1200" spc="-3" dirty="0">
                <a:cs typeface="Calibri"/>
              </a:rPr>
              <a:t>Category)</a:t>
            </a:r>
            <a:r>
              <a:rPr sz="1200" spc="-6" dirty="0">
                <a:cs typeface="Calibri"/>
              </a:rPr>
              <a:t> </a:t>
            </a:r>
            <a:r>
              <a:rPr sz="1200" dirty="0">
                <a:cs typeface="Calibri"/>
              </a:rPr>
              <a:t>taking </a:t>
            </a:r>
            <a:r>
              <a:rPr sz="1200" spc="3" dirty="0">
                <a:cs typeface="Calibri"/>
              </a:rPr>
              <a:t> </a:t>
            </a:r>
            <a:r>
              <a:rPr sz="1200" spc="-3" dirty="0">
                <a:cs typeface="Calibri"/>
              </a:rPr>
              <a:t>forward</a:t>
            </a:r>
            <a:r>
              <a:rPr sz="1200" dirty="0">
                <a:cs typeface="Calibri"/>
              </a:rPr>
              <a:t> </a:t>
            </a:r>
            <a:r>
              <a:rPr sz="1200" spc="-3" dirty="0">
                <a:cs typeface="Calibri"/>
              </a:rPr>
              <a:t>initiatives</a:t>
            </a:r>
            <a:r>
              <a:rPr sz="1200" dirty="0">
                <a:cs typeface="Calibri"/>
              </a:rPr>
              <a:t> </a:t>
            </a:r>
            <a:r>
              <a:rPr sz="1200" spc="-3" dirty="0">
                <a:cs typeface="Calibri"/>
              </a:rPr>
              <a:t>to</a:t>
            </a:r>
            <a:r>
              <a:rPr sz="1200" dirty="0">
                <a:cs typeface="Calibri"/>
              </a:rPr>
              <a:t> </a:t>
            </a:r>
            <a:r>
              <a:rPr sz="1200" spc="-3" dirty="0">
                <a:cs typeface="Calibri"/>
              </a:rPr>
              <a:t>commemorate</a:t>
            </a:r>
            <a:r>
              <a:rPr sz="1200" spc="6" dirty="0">
                <a:cs typeface="Calibri"/>
              </a:rPr>
              <a:t> </a:t>
            </a:r>
            <a:r>
              <a:rPr sz="1200" spc="-3" dirty="0">
                <a:cs typeface="Calibri"/>
              </a:rPr>
              <a:t>the</a:t>
            </a:r>
            <a:r>
              <a:rPr sz="1200" dirty="0">
                <a:cs typeface="Calibri"/>
              </a:rPr>
              <a:t> </a:t>
            </a:r>
            <a:r>
              <a:rPr sz="1200" spc="-3" dirty="0">
                <a:cs typeface="Calibri"/>
              </a:rPr>
              <a:t>different</a:t>
            </a:r>
            <a:r>
              <a:rPr sz="1200" spc="22" dirty="0">
                <a:cs typeface="Calibri"/>
              </a:rPr>
              <a:t> </a:t>
            </a:r>
            <a:r>
              <a:rPr sz="1200" spc="-3" dirty="0">
                <a:cs typeface="Calibri"/>
              </a:rPr>
              <a:t>Events</a:t>
            </a:r>
            <a:r>
              <a:rPr sz="1200" spc="3" dirty="0">
                <a:cs typeface="Calibri"/>
              </a:rPr>
              <a:t> </a:t>
            </a:r>
            <a:r>
              <a:rPr sz="1200" spc="-3" dirty="0">
                <a:cs typeface="Calibri"/>
              </a:rPr>
              <a:t>on</a:t>
            </a:r>
            <a:r>
              <a:rPr sz="1200" dirty="0">
                <a:cs typeface="Calibri"/>
              </a:rPr>
              <a:t> </a:t>
            </a:r>
            <a:r>
              <a:rPr sz="1200" spc="-3" dirty="0">
                <a:cs typeface="Calibri"/>
              </a:rPr>
              <a:t>world</a:t>
            </a:r>
            <a:r>
              <a:rPr sz="1200" dirty="0">
                <a:cs typeface="Calibri"/>
              </a:rPr>
              <a:t> </a:t>
            </a:r>
            <a:r>
              <a:rPr sz="1200" spc="-3" dirty="0">
                <a:cs typeface="Calibri"/>
              </a:rPr>
              <a:t>cancer</a:t>
            </a:r>
            <a:r>
              <a:rPr sz="1200" spc="3" dirty="0">
                <a:cs typeface="Calibri"/>
              </a:rPr>
              <a:t> </a:t>
            </a:r>
            <a:r>
              <a:rPr sz="1200" spc="-3" dirty="0">
                <a:cs typeface="Calibri"/>
              </a:rPr>
              <a:t>day</a:t>
            </a:r>
            <a:r>
              <a:rPr sz="1200" spc="6" dirty="0">
                <a:cs typeface="Calibri"/>
              </a:rPr>
              <a:t> </a:t>
            </a:r>
            <a:r>
              <a:rPr sz="1200" spc="-3" dirty="0">
                <a:cs typeface="Calibri"/>
              </a:rPr>
              <a:t>like </a:t>
            </a:r>
            <a:r>
              <a:rPr sz="1200" dirty="0">
                <a:cs typeface="Calibri"/>
              </a:rPr>
              <a:t> </a:t>
            </a:r>
            <a:r>
              <a:rPr sz="1200" spc="-3" dirty="0">
                <a:cs typeface="Calibri"/>
              </a:rPr>
              <a:t>Women’s</a:t>
            </a:r>
            <a:r>
              <a:rPr sz="1200" spc="3" dirty="0">
                <a:cs typeface="Calibri"/>
              </a:rPr>
              <a:t> </a:t>
            </a:r>
            <a:r>
              <a:rPr sz="1200" spc="-3" dirty="0">
                <a:cs typeface="Calibri"/>
              </a:rPr>
              <a:t>Day, Human</a:t>
            </a:r>
            <a:r>
              <a:rPr sz="1200" spc="3" dirty="0">
                <a:cs typeface="Calibri"/>
              </a:rPr>
              <a:t> </a:t>
            </a:r>
            <a:r>
              <a:rPr sz="1200" spc="-3" dirty="0">
                <a:cs typeface="Calibri"/>
              </a:rPr>
              <a:t>Rights</a:t>
            </a:r>
            <a:r>
              <a:rPr sz="1200" dirty="0">
                <a:cs typeface="Calibri"/>
              </a:rPr>
              <a:t> </a:t>
            </a:r>
            <a:r>
              <a:rPr sz="1200" spc="-3" dirty="0">
                <a:cs typeface="Calibri"/>
              </a:rPr>
              <a:t>Day</a:t>
            </a:r>
            <a:r>
              <a:rPr sz="1200" spc="6" dirty="0">
                <a:cs typeface="Calibri"/>
              </a:rPr>
              <a:t> </a:t>
            </a:r>
            <a:r>
              <a:rPr sz="1200" spc="-3" dirty="0">
                <a:cs typeface="Calibri"/>
              </a:rPr>
              <a:t>children’s</a:t>
            </a:r>
            <a:r>
              <a:rPr sz="1200" dirty="0">
                <a:cs typeface="Calibri"/>
              </a:rPr>
              <a:t> </a:t>
            </a:r>
            <a:r>
              <a:rPr sz="1200" spc="-6" dirty="0">
                <a:cs typeface="Calibri"/>
              </a:rPr>
              <a:t>Day</a:t>
            </a:r>
            <a:r>
              <a:rPr sz="1200" spc="16" dirty="0">
                <a:cs typeface="Calibri"/>
              </a:rPr>
              <a:t> </a:t>
            </a:r>
            <a:r>
              <a:rPr sz="1200" spc="-3" dirty="0">
                <a:cs typeface="Calibri"/>
              </a:rPr>
              <a:t>and</a:t>
            </a:r>
            <a:r>
              <a:rPr sz="1200" spc="3" dirty="0">
                <a:cs typeface="Calibri"/>
              </a:rPr>
              <a:t> </a:t>
            </a:r>
            <a:r>
              <a:rPr sz="1200" spc="-3" dirty="0">
                <a:cs typeface="Calibri"/>
              </a:rPr>
              <a:t>used</a:t>
            </a:r>
            <a:r>
              <a:rPr sz="1200" dirty="0">
                <a:cs typeface="Calibri"/>
              </a:rPr>
              <a:t> </a:t>
            </a:r>
            <a:r>
              <a:rPr sz="1200" spc="-3" dirty="0">
                <a:cs typeface="Calibri"/>
              </a:rPr>
              <a:t>to</a:t>
            </a:r>
            <a:r>
              <a:rPr sz="1200" dirty="0">
                <a:cs typeface="Calibri"/>
              </a:rPr>
              <a:t> </a:t>
            </a:r>
            <a:r>
              <a:rPr sz="1200" spc="-3" dirty="0">
                <a:cs typeface="Calibri"/>
              </a:rPr>
              <a:t>organize</a:t>
            </a:r>
            <a:r>
              <a:rPr sz="1200" spc="6" dirty="0">
                <a:cs typeface="Calibri"/>
              </a:rPr>
              <a:t> </a:t>
            </a:r>
            <a:r>
              <a:rPr sz="1200" spc="-3" dirty="0">
                <a:cs typeface="Calibri"/>
              </a:rPr>
              <a:t>some events </a:t>
            </a:r>
            <a:r>
              <a:rPr sz="1200" spc="-224" dirty="0">
                <a:cs typeface="Calibri"/>
              </a:rPr>
              <a:t> </a:t>
            </a:r>
            <a:r>
              <a:rPr sz="1200" spc="-3" dirty="0">
                <a:cs typeface="Calibri"/>
              </a:rPr>
              <a:t>like</a:t>
            </a:r>
            <a:r>
              <a:rPr sz="1200" dirty="0">
                <a:cs typeface="Calibri"/>
              </a:rPr>
              <a:t> </a:t>
            </a:r>
            <a:r>
              <a:rPr sz="1200" spc="-3" dirty="0">
                <a:cs typeface="Calibri"/>
              </a:rPr>
              <a:t>Conference</a:t>
            </a:r>
            <a:r>
              <a:rPr sz="1200" spc="3" dirty="0">
                <a:cs typeface="Calibri"/>
              </a:rPr>
              <a:t> </a:t>
            </a:r>
            <a:r>
              <a:rPr sz="1200" spc="-3" dirty="0">
                <a:cs typeface="Calibri"/>
              </a:rPr>
              <a:t>essay</a:t>
            </a:r>
            <a:r>
              <a:rPr sz="1200" dirty="0">
                <a:cs typeface="Calibri"/>
              </a:rPr>
              <a:t> </a:t>
            </a:r>
            <a:r>
              <a:rPr sz="1200" spc="-3" dirty="0">
                <a:cs typeface="Calibri"/>
              </a:rPr>
              <a:t>writing</a:t>
            </a:r>
            <a:r>
              <a:rPr sz="1200" spc="3" dirty="0">
                <a:cs typeface="Calibri"/>
              </a:rPr>
              <a:t> </a:t>
            </a:r>
            <a:r>
              <a:rPr sz="1200" spc="-3" dirty="0">
                <a:cs typeface="Calibri"/>
              </a:rPr>
              <a:t>competitions, Poster</a:t>
            </a:r>
            <a:r>
              <a:rPr sz="1200" spc="3" dirty="0">
                <a:cs typeface="Calibri"/>
              </a:rPr>
              <a:t> </a:t>
            </a:r>
            <a:r>
              <a:rPr sz="1200" spc="-3" dirty="0">
                <a:cs typeface="Calibri"/>
              </a:rPr>
              <a:t>drafting</a:t>
            </a:r>
            <a:r>
              <a:rPr sz="1200" spc="3" dirty="0">
                <a:cs typeface="Calibri"/>
              </a:rPr>
              <a:t> </a:t>
            </a:r>
            <a:r>
              <a:rPr sz="1200" spc="-3" dirty="0">
                <a:cs typeface="Calibri"/>
              </a:rPr>
              <a:t>competitions</a:t>
            </a:r>
            <a:r>
              <a:rPr sz="1200" dirty="0">
                <a:cs typeface="Calibri"/>
              </a:rPr>
              <a:t> </a:t>
            </a:r>
            <a:r>
              <a:rPr sz="1200" spc="-3" dirty="0">
                <a:cs typeface="Calibri"/>
              </a:rPr>
              <a:t>,Guest</a:t>
            </a:r>
            <a:endParaRPr sz="1200" dirty="0">
              <a:cs typeface="Calibri"/>
            </a:endParaRPr>
          </a:p>
          <a:p>
            <a:pPr marL="73301">
              <a:spcBef>
                <a:spcPts val="208"/>
              </a:spcBef>
            </a:pPr>
            <a:r>
              <a:rPr sz="1200" spc="-3" dirty="0">
                <a:cs typeface="Calibri"/>
              </a:rPr>
              <a:t>lecturers along</a:t>
            </a:r>
            <a:r>
              <a:rPr sz="1200" spc="3" dirty="0">
                <a:cs typeface="Calibri"/>
              </a:rPr>
              <a:t> </a:t>
            </a:r>
            <a:r>
              <a:rPr sz="1200" spc="-3" dirty="0">
                <a:cs typeface="Calibri"/>
              </a:rPr>
              <a:t>with free </a:t>
            </a:r>
            <a:r>
              <a:rPr sz="1200" dirty="0">
                <a:cs typeface="Calibri"/>
              </a:rPr>
              <a:t>health </a:t>
            </a:r>
            <a:r>
              <a:rPr sz="1200" spc="-3" dirty="0">
                <a:cs typeface="Calibri"/>
              </a:rPr>
              <a:t>checkup and</a:t>
            </a:r>
            <a:r>
              <a:rPr sz="1200" dirty="0">
                <a:cs typeface="Calibri"/>
              </a:rPr>
              <a:t> </a:t>
            </a:r>
            <a:r>
              <a:rPr sz="1200" spc="-3" dirty="0">
                <a:cs typeface="Calibri"/>
              </a:rPr>
              <a:t>treatment</a:t>
            </a:r>
            <a:r>
              <a:rPr sz="1200" spc="13" dirty="0">
                <a:cs typeface="Calibri"/>
              </a:rPr>
              <a:t> </a:t>
            </a:r>
            <a:r>
              <a:rPr sz="1200" spc="-3" dirty="0">
                <a:cs typeface="Calibri"/>
              </a:rPr>
              <a:t>camps. </a:t>
            </a:r>
            <a:r>
              <a:rPr sz="1200" dirty="0">
                <a:cs typeface="Calibri"/>
              </a:rPr>
              <a:t>Now </a:t>
            </a:r>
            <a:r>
              <a:rPr sz="1200" spc="-3" dirty="0">
                <a:cs typeface="Calibri"/>
              </a:rPr>
              <a:t>on</a:t>
            </a:r>
            <a:r>
              <a:rPr sz="1200" dirty="0">
                <a:cs typeface="Calibri"/>
              </a:rPr>
              <a:t> the</a:t>
            </a:r>
            <a:r>
              <a:rPr sz="1200" spc="26" dirty="0">
                <a:cs typeface="Calibri"/>
              </a:rPr>
              <a:t> </a:t>
            </a:r>
            <a:r>
              <a:rPr sz="1200" spc="-3" dirty="0">
                <a:cs typeface="Calibri"/>
              </a:rPr>
              <a:t>occasion</a:t>
            </a:r>
            <a:endParaRPr sz="1200" dirty="0">
              <a:cs typeface="Calibri"/>
            </a:endParaRPr>
          </a:p>
          <a:p>
            <a:pPr marL="73301" marR="164519">
              <a:lnSpc>
                <a:spcPct val="117000"/>
              </a:lnSpc>
            </a:pPr>
            <a:r>
              <a:rPr sz="1200" spc="-3" dirty="0">
                <a:cs typeface="Calibri"/>
              </a:rPr>
              <a:t>of “</a:t>
            </a:r>
            <a:r>
              <a:rPr sz="1200" dirty="0">
                <a:cs typeface="Calibri"/>
              </a:rPr>
              <a:t> </a:t>
            </a:r>
            <a:r>
              <a:rPr sz="1200" spc="-3" dirty="0">
                <a:cs typeface="Calibri"/>
              </a:rPr>
              <a:t>International</a:t>
            </a:r>
            <a:r>
              <a:rPr sz="1200" spc="13" dirty="0">
                <a:cs typeface="Calibri"/>
              </a:rPr>
              <a:t> </a:t>
            </a:r>
            <a:r>
              <a:rPr sz="1200" spc="-3" dirty="0">
                <a:cs typeface="Calibri"/>
              </a:rPr>
              <a:t>Health</a:t>
            </a:r>
            <a:r>
              <a:rPr sz="1200" dirty="0">
                <a:cs typeface="Calibri"/>
              </a:rPr>
              <a:t> </a:t>
            </a:r>
            <a:r>
              <a:rPr sz="1200" spc="-3" dirty="0">
                <a:cs typeface="Calibri"/>
              </a:rPr>
              <a:t>Week</a:t>
            </a:r>
            <a:r>
              <a:rPr sz="1200" dirty="0">
                <a:cs typeface="Calibri"/>
              </a:rPr>
              <a:t> (1-7</a:t>
            </a:r>
            <a:r>
              <a:rPr sz="1200" spc="6" dirty="0">
                <a:cs typeface="Calibri"/>
              </a:rPr>
              <a:t> </a:t>
            </a:r>
            <a:r>
              <a:rPr sz="1200" spc="-3" dirty="0">
                <a:cs typeface="Calibri"/>
              </a:rPr>
              <a:t>September)</a:t>
            </a:r>
            <a:r>
              <a:rPr sz="1200" spc="6" dirty="0">
                <a:cs typeface="Calibri"/>
              </a:rPr>
              <a:t> </a:t>
            </a:r>
            <a:r>
              <a:rPr sz="1200" b="1" spc="-3" dirty="0">
                <a:cs typeface="Calibri"/>
              </a:rPr>
              <a:t>Department</a:t>
            </a:r>
            <a:r>
              <a:rPr sz="1200" b="1" spc="3" dirty="0">
                <a:cs typeface="Calibri"/>
              </a:rPr>
              <a:t> </a:t>
            </a:r>
            <a:r>
              <a:rPr sz="1200" b="1" spc="-3" dirty="0">
                <a:cs typeface="Calibri"/>
              </a:rPr>
              <a:t>of</a:t>
            </a:r>
            <a:r>
              <a:rPr sz="1200" b="1" dirty="0">
                <a:cs typeface="Calibri"/>
              </a:rPr>
              <a:t> </a:t>
            </a:r>
            <a:r>
              <a:rPr sz="1200" b="1" spc="-3" dirty="0">
                <a:cs typeface="Calibri"/>
              </a:rPr>
              <a:t>Gynaecology, </a:t>
            </a:r>
            <a:r>
              <a:rPr sz="1200" b="1" dirty="0">
                <a:cs typeface="Calibri"/>
              </a:rPr>
              <a:t> </a:t>
            </a:r>
            <a:r>
              <a:rPr sz="1200" b="1" spc="-3" dirty="0">
                <a:cs typeface="Calibri"/>
              </a:rPr>
              <a:t>Obstetrics</a:t>
            </a:r>
            <a:r>
              <a:rPr sz="1200" b="1" spc="3" dirty="0">
                <a:cs typeface="Calibri"/>
              </a:rPr>
              <a:t> </a:t>
            </a:r>
            <a:r>
              <a:rPr sz="1200" b="1" dirty="0">
                <a:cs typeface="Calibri"/>
              </a:rPr>
              <a:t>and </a:t>
            </a:r>
            <a:r>
              <a:rPr sz="1200" b="1" spc="-3" dirty="0">
                <a:cs typeface="Calibri"/>
              </a:rPr>
              <a:t>Pediatrics,</a:t>
            </a:r>
            <a:r>
              <a:rPr sz="1200" b="1" spc="6" dirty="0">
                <a:cs typeface="Calibri"/>
              </a:rPr>
              <a:t> </a:t>
            </a:r>
            <a:r>
              <a:rPr sz="1200" b="1" spc="-3" dirty="0">
                <a:cs typeface="Calibri"/>
              </a:rPr>
              <a:t>Faculty</a:t>
            </a:r>
            <a:r>
              <a:rPr sz="1200" b="1" spc="6" dirty="0">
                <a:cs typeface="Calibri"/>
              </a:rPr>
              <a:t> </a:t>
            </a:r>
            <a:r>
              <a:rPr sz="1200" b="1" spc="-3" dirty="0">
                <a:cs typeface="Calibri"/>
              </a:rPr>
              <a:t>of</a:t>
            </a:r>
            <a:r>
              <a:rPr sz="1200" b="1" spc="10" dirty="0">
                <a:cs typeface="Calibri"/>
              </a:rPr>
              <a:t> </a:t>
            </a:r>
            <a:r>
              <a:rPr sz="1200" b="1" spc="-3" dirty="0">
                <a:cs typeface="Calibri"/>
              </a:rPr>
              <a:t>Medicine</a:t>
            </a:r>
            <a:r>
              <a:rPr sz="1200" b="1" spc="10" dirty="0">
                <a:cs typeface="Calibri"/>
              </a:rPr>
              <a:t> </a:t>
            </a:r>
            <a:r>
              <a:rPr sz="1200" b="1" spc="-3" dirty="0">
                <a:cs typeface="Calibri"/>
              </a:rPr>
              <a:t>,Jamia</a:t>
            </a:r>
            <a:r>
              <a:rPr sz="1200" b="1" spc="13" dirty="0">
                <a:cs typeface="Calibri"/>
              </a:rPr>
              <a:t> </a:t>
            </a:r>
            <a:r>
              <a:rPr sz="1200" b="1" spc="-3" dirty="0">
                <a:cs typeface="Calibri"/>
              </a:rPr>
              <a:t>Hamdard</a:t>
            </a:r>
            <a:r>
              <a:rPr sz="1200" b="1" spc="6" dirty="0">
                <a:cs typeface="Calibri"/>
              </a:rPr>
              <a:t> </a:t>
            </a:r>
            <a:r>
              <a:rPr sz="1200" spc="-3" dirty="0">
                <a:cs typeface="Calibri"/>
              </a:rPr>
              <a:t>joined</a:t>
            </a:r>
            <a:r>
              <a:rPr sz="1200" dirty="0">
                <a:cs typeface="Calibri"/>
              </a:rPr>
              <a:t> </a:t>
            </a:r>
            <a:r>
              <a:rPr sz="1200" spc="-3" dirty="0">
                <a:cs typeface="Calibri"/>
              </a:rPr>
              <a:t>hands</a:t>
            </a:r>
            <a:r>
              <a:rPr sz="1200" spc="16" dirty="0">
                <a:cs typeface="Calibri"/>
              </a:rPr>
              <a:t> </a:t>
            </a:r>
            <a:r>
              <a:rPr sz="1200" spc="-3" dirty="0">
                <a:cs typeface="Calibri"/>
              </a:rPr>
              <a:t>with </a:t>
            </a:r>
            <a:r>
              <a:rPr sz="1200" spc="-224" dirty="0">
                <a:cs typeface="Calibri"/>
              </a:rPr>
              <a:t> </a:t>
            </a:r>
            <a:r>
              <a:rPr sz="1200" spc="-3" dirty="0">
                <a:cs typeface="Calibri"/>
              </a:rPr>
              <a:t>“</a:t>
            </a:r>
            <a:r>
              <a:rPr sz="1200" b="1" spc="-3" dirty="0">
                <a:cs typeface="Calibri"/>
              </a:rPr>
              <a:t>Bharitiya</a:t>
            </a:r>
            <a:r>
              <a:rPr sz="1200" b="1" dirty="0">
                <a:cs typeface="Calibri"/>
              </a:rPr>
              <a:t> </a:t>
            </a:r>
            <a:r>
              <a:rPr sz="1200" b="1" spc="-3" dirty="0">
                <a:cs typeface="Calibri"/>
              </a:rPr>
              <a:t>Socialist</a:t>
            </a:r>
            <a:r>
              <a:rPr sz="1200" b="1" spc="3" dirty="0">
                <a:cs typeface="Calibri"/>
              </a:rPr>
              <a:t> </a:t>
            </a:r>
            <a:r>
              <a:rPr sz="1200" b="1" spc="-3" dirty="0">
                <a:cs typeface="Calibri"/>
              </a:rPr>
              <a:t>Republican</a:t>
            </a:r>
            <a:r>
              <a:rPr sz="1200" b="1" spc="3" dirty="0">
                <a:cs typeface="Calibri"/>
              </a:rPr>
              <a:t> </a:t>
            </a:r>
            <a:r>
              <a:rPr sz="1200" b="1" spc="-3" dirty="0">
                <a:cs typeface="Calibri"/>
              </a:rPr>
              <a:t>Trust</a:t>
            </a:r>
            <a:r>
              <a:rPr sz="1200" b="1" spc="16" dirty="0">
                <a:cs typeface="Calibri"/>
              </a:rPr>
              <a:t> </a:t>
            </a:r>
            <a:r>
              <a:rPr sz="1200" spc="-3" dirty="0">
                <a:cs typeface="Calibri"/>
              </a:rPr>
              <a:t>“and</a:t>
            </a:r>
            <a:r>
              <a:rPr sz="1200" dirty="0">
                <a:cs typeface="Calibri"/>
              </a:rPr>
              <a:t> </a:t>
            </a:r>
            <a:r>
              <a:rPr sz="1200" spc="-3" dirty="0">
                <a:cs typeface="Calibri"/>
              </a:rPr>
              <a:t>organizing</a:t>
            </a:r>
            <a:r>
              <a:rPr sz="1200" spc="3" dirty="0">
                <a:cs typeface="Calibri"/>
              </a:rPr>
              <a:t> </a:t>
            </a:r>
            <a:r>
              <a:rPr sz="1200" spc="-6" dirty="0">
                <a:cs typeface="Calibri"/>
              </a:rPr>
              <a:t>Free</a:t>
            </a:r>
            <a:r>
              <a:rPr sz="1200" spc="-3" dirty="0">
                <a:cs typeface="Calibri"/>
              </a:rPr>
              <a:t> Health</a:t>
            </a:r>
            <a:r>
              <a:rPr sz="1200" spc="10" dirty="0">
                <a:cs typeface="Calibri"/>
              </a:rPr>
              <a:t> </a:t>
            </a:r>
            <a:r>
              <a:rPr sz="1200" spc="-3" dirty="0">
                <a:cs typeface="Calibri"/>
              </a:rPr>
              <a:t>Checkup</a:t>
            </a:r>
            <a:r>
              <a:rPr sz="1200" dirty="0">
                <a:cs typeface="Calibri"/>
              </a:rPr>
              <a:t> </a:t>
            </a:r>
            <a:r>
              <a:rPr sz="1200" spc="-6" dirty="0">
                <a:cs typeface="Calibri"/>
              </a:rPr>
              <a:t>and </a:t>
            </a:r>
            <a:r>
              <a:rPr sz="1200" spc="-3" dirty="0">
                <a:cs typeface="Calibri"/>
              </a:rPr>
              <a:t> </a:t>
            </a:r>
            <a:r>
              <a:rPr sz="1200" spc="-6" dirty="0">
                <a:cs typeface="Calibri"/>
              </a:rPr>
              <a:t>Treatment</a:t>
            </a:r>
            <a:r>
              <a:rPr sz="1200" spc="6" dirty="0">
                <a:cs typeface="Calibri"/>
              </a:rPr>
              <a:t> </a:t>
            </a:r>
            <a:r>
              <a:rPr sz="1200" spc="-3" dirty="0">
                <a:cs typeface="Calibri"/>
              </a:rPr>
              <a:t>Camps</a:t>
            </a:r>
            <a:r>
              <a:rPr sz="1200" spc="6" dirty="0">
                <a:cs typeface="Calibri"/>
              </a:rPr>
              <a:t> </a:t>
            </a:r>
            <a:r>
              <a:rPr sz="1200" spc="-3" dirty="0">
                <a:cs typeface="Calibri"/>
              </a:rPr>
              <a:t>every</a:t>
            </a:r>
            <a:r>
              <a:rPr sz="1200" dirty="0">
                <a:cs typeface="Calibri"/>
              </a:rPr>
              <a:t> </a:t>
            </a:r>
            <a:r>
              <a:rPr sz="1200" spc="-3" dirty="0">
                <a:cs typeface="Calibri"/>
              </a:rPr>
              <a:t>month</a:t>
            </a:r>
            <a:r>
              <a:rPr sz="1200" dirty="0">
                <a:cs typeface="Calibri"/>
              </a:rPr>
              <a:t> </a:t>
            </a:r>
            <a:r>
              <a:rPr sz="1200" spc="-3" dirty="0">
                <a:cs typeface="Calibri"/>
              </a:rPr>
              <a:t>on</a:t>
            </a:r>
            <a:r>
              <a:rPr sz="1200" dirty="0">
                <a:cs typeface="Calibri"/>
              </a:rPr>
              <a:t> </a:t>
            </a:r>
            <a:r>
              <a:rPr sz="1200" spc="-3" dirty="0">
                <a:cs typeface="Calibri"/>
              </a:rPr>
              <a:t>Sundays in</a:t>
            </a:r>
            <a:r>
              <a:rPr sz="1200" spc="3" dirty="0">
                <a:cs typeface="Calibri"/>
              </a:rPr>
              <a:t> </a:t>
            </a:r>
            <a:r>
              <a:rPr sz="1200" spc="-3" dirty="0">
                <a:cs typeface="Calibri"/>
              </a:rPr>
              <a:t>slum areas</a:t>
            </a:r>
            <a:r>
              <a:rPr sz="1200" dirty="0">
                <a:cs typeface="Calibri"/>
              </a:rPr>
              <a:t> </a:t>
            </a:r>
            <a:r>
              <a:rPr sz="1200" spc="-3" dirty="0">
                <a:cs typeface="Calibri"/>
              </a:rPr>
              <a:t>of</a:t>
            </a:r>
            <a:r>
              <a:rPr sz="1200" dirty="0">
                <a:cs typeface="Calibri"/>
              </a:rPr>
              <a:t> </a:t>
            </a:r>
            <a:r>
              <a:rPr sz="1200" spc="-3" dirty="0">
                <a:cs typeface="Calibri"/>
              </a:rPr>
              <a:t>Delhi,</a:t>
            </a:r>
            <a:r>
              <a:rPr sz="1200" spc="19" dirty="0">
                <a:cs typeface="Calibri"/>
              </a:rPr>
              <a:t> </a:t>
            </a:r>
            <a:r>
              <a:rPr sz="1200" spc="-3" dirty="0">
                <a:cs typeface="Calibri"/>
              </a:rPr>
              <a:t>recently</a:t>
            </a:r>
            <a:r>
              <a:rPr sz="1200" spc="3" dirty="0">
                <a:cs typeface="Calibri"/>
              </a:rPr>
              <a:t> </a:t>
            </a:r>
            <a:r>
              <a:rPr sz="1200" spc="-6" dirty="0">
                <a:cs typeface="Calibri"/>
              </a:rPr>
              <a:t>on </a:t>
            </a:r>
            <a:r>
              <a:rPr sz="1200" spc="-3" dirty="0">
                <a:cs typeface="Calibri"/>
              </a:rPr>
              <a:t> </a:t>
            </a:r>
            <a:r>
              <a:rPr sz="1200" b="1" spc="-3" dirty="0">
                <a:cs typeface="Calibri"/>
              </a:rPr>
              <a:t>5</a:t>
            </a:r>
            <a:r>
              <a:rPr sz="1200" b="1" spc="-4" baseline="26455" dirty="0">
                <a:cs typeface="Calibri"/>
              </a:rPr>
              <a:t>th</a:t>
            </a:r>
            <a:r>
              <a:rPr sz="1200" b="1" spc="-3" dirty="0">
                <a:cs typeface="Calibri"/>
              </a:rPr>
              <a:t>February</a:t>
            </a:r>
            <a:r>
              <a:rPr sz="1200" b="1" spc="3" dirty="0">
                <a:cs typeface="Calibri"/>
              </a:rPr>
              <a:t> </a:t>
            </a:r>
            <a:r>
              <a:rPr sz="1200" b="1" dirty="0">
                <a:cs typeface="Calibri"/>
              </a:rPr>
              <a:t>2022</a:t>
            </a:r>
            <a:r>
              <a:rPr sz="1200" b="1" spc="3" dirty="0">
                <a:cs typeface="Calibri"/>
              </a:rPr>
              <a:t> </a:t>
            </a:r>
            <a:r>
              <a:rPr sz="1200" spc="-3" dirty="0">
                <a:cs typeface="Calibri"/>
              </a:rPr>
              <a:t>on</a:t>
            </a:r>
            <a:r>
              <a:rPr sz="1200" dirty="0">
                <a:cs typeface="Calibri"/>
              </a:rPr>
              <a:t> </a:t>
            </a:r>
            <a:r>
              <a:rPr sz="1200" spc="-3" dirty="0">
                <a:cs typeface="Calibri"/>
              </a:rPr>
              <a:t>the occasion</a:t>
            </a:r>
            <a:r>
              <a:rPr sz="1200" dirty="0">
                <a:cs typeface="Calibri"/>
              </a:rPr>
              <a:t> </a:t>
            </a:r>
            <a:r>
              <a:rPr sz="1200" spc="-3" dirty="0">
                <a:cs typeface="Calibri"/>
              </a:rPr>
              <a:t>of</a:t>
            </a:r>
            <a:r>
              <a:rPr sz="1200" spc="16" dirty="0">
                <a:cs typeface="Calibri"/>
              </a:rPr>
              <a:t> </a:t>
            </a:r>
            <a:r>
              <a:rPr sz="1200" b="1" spc="-6" dirty="0">
                <a:cs typeface="Calibri"/>
              </a:rPr>
              <a:t>Cancer</a:t>
            </a:r>
            <a:r>
              <a:rPr sz="1200" b="1" dirty="0">
                <a:cs typeface="Calibri"/>
              </a:rPr>
              <a:t> </a:t>
            </a:r>
            <a:r>
              <a:rPr sz="1200" b="1" spc="-3" dirty="0">
                <a:cs typeface="Calibri"/>
              </a:rPr>
              <a:t>Survival</a:t>
            </a:r>
            <a:r>
              <a:rPr sz="1200" b="1" dirty="0">
                <a:cs typeface="Calibri"/>
              </a:rPr>
              <a:t> </a:t>
            </a:r>
            <a:r>
              <a:rPr sz="1200" b="1" spc="-3" dirty="0">
                <a:cs typeface="Calibri"/>
              </a:rPr>
              <a:t>Day</a:t>
            </a:r>
            <a:r>
              <a:rPr sz="1200" b="1" spc="3" dirty="0">
                <a:cs typeface="Calibri"/>
              </a:rPr>
              <a:t> </a:t>
            </a:r>
            <a:r>
              <a:rPr sz="1200" b="1" spc="-3" dirty="0">
                <a:cs typeface="Calibri"/>
              </a:rPr>
              <a:t>&amp;</a:t>
            </a:r>
            <a:r>
              <a:rPr sz="1200" b="1" dirty="0">
                <a:cs typeface="Calibri"/>
              </a:rPr>
              <a:t> </a:t>
            </a:r>
            <a:r>
              <a:rPr sz="1200" b="1" spc="-3" dirty="0">
                <a:cs typeface="Calibri"/>
              </a:rPr>
              <a:t>World Cancer </a:t>
            </a:r>
            <a:r>
              <a:rPr sz="1200" b="1" spc="-6" dirty="0">
                <a:cs typeface="Calibri"/>
              </a:rPr>
              <a:t>Day</a:t>
            </a:r>
            <a:r>
              <a:rPr sz="1200" b="1" spc="26" dirty="0">
                <a:cs typeface="Calibri"/>
              </a:rPr>
              <a:t> </a:t>
            </a:r>
            <a:r>
              <a:rPr sz="1200" spc="-3" dirty="0">
                <a:cs typeface="Calibri"/>
              </a:rPr>
              <a:t>.</a:t>
            </a:r>
            <a:endParaRPr sz="1200" dirty="0">
              <a:cs typeface="Calibri"/>
            </a:endParaRPr>
          </a:p>
          <a:p>
            <a:pPr marL="73301" marR="138049">
              <a:lnSpc>
                <a:spcPct val="116900"/>
              </a:lnSpc>
              <a:spcBef>
                <a:spcPts val="637"/>
              </a:spcBef>
            </a:pPr>
            <a:r>
              <a:rPr sz="1200" spc="-6" dirty="0">
                <a:cs typeface="Calibri"/>
              </a:rPr>
              <a:t>Following</a:t>
            </a:r>
            <a:r>
              <a:rPr sz="1200" spc="3" dirty="0">
                <a:cs typeface="Calibri"/>
              </a:rPr>
              <a:t> </a:t>
            </a:r>
            <a:r>
              <a:rPr sz="1200" spc="-3" dirty="0">
                <a:cs typeface="Calibri"/>
              </a:rPr>
              <a:t>persons</a:t>
            </a:r>
            <a:r>
              <a:rPr sz="1200" spc="6" dirty="0">
                <a:cs typeface="Calibri"/>
              </a:rPr>
              <a:t> </a:t>
            </a:r>
            <a:r>
              <a:rPr sz="1200" spc="-3" dirty="0">
                <a:cs typeface="Calibri"/>
              </a:rPr>
              <a:t>from</a:t>
            </a:r>
            <a:r>
              <a:rPr sz="1200" spc="3" dirty="0">
                <a:cs typeface="Calibri"/>
              </a:rPr>
              <a:t> </a:t>
            </a:r>
            <a:r>
              <a:rPr sz="1200" spc="-3" dirty="0">
                <a:cs typeface="Calibri"/>
              </a:rPr>
              <a:t>Jamia</a:t>
            </a:r>
            <a:r>
              <a:rPr sz="1200" dirty="0">
                <a:cs typeface="Calibri"/>
              </a:rPr>
              <a:t> </a:t>
            </a:r>
            <a:r>
              <a:rPr sz="1200" spc="-3" dirty="0">
                <a:cs typeface="Calibri"/>
              </a:rPr>
              <a:t>Hamdard</a:t>
            </a:r>
            <a:r>
              <a:rPr sz="1200" dirty="0">
                <a:cs typeface="Calibri"/>
              </a:rPr>
              <a:t> </a:t>
            </a:r>
            <a:r>
              <a:rPr sz="1200" spc="-3" dirty="0">
                <a:cs typeface="Calibri"/>
              </a:rPr>
              <a:t>have</a:t>
            </a:r>
            <a:r>
              <a:rPr sz="1200" spc="3" dirty="0">
                <a:cs typeface="Calibri"/>
              </a:rPr>
              <a:t> </a:t>
            </a:r>
            <a:r>
              <a:rPr sz="1200" spc="-3" dirty="0">
                <a:cs typeface="Calibri"/>
              </a:rPr>
              <a:t>rendered</a:t>
            </a:r>
            <a:r>
              <a:rPr sz="1200" dirty="0">
                <a:cs typeface="Calibri"/>
              </a:rPr>
              <a:t> </a:t>
            </a:r>
            <a:r>
              <a:rPr sz="1200" spc="-3" dirty="0">
                <a:cs typeface="Calibri"/>
              </a:rPr>
              <a:t>their services</a:t>
            </a:r>
            <a:r>
              <a:rPr sz="1200" spc="3" dirty="0">
                <a:cs typeface="Calibri"/>
              </a:rPr>
              <a:t> </a:t>
            </a:r>
            <a:r>
              <a:rPr sz="1200" spc="-3" dirty="0">
                <a:cs typeface="Calibri"/>
              </a:rPr>
              <a:t>in</a:t>
            </a:r>
            <a:r>
              <a:rPr sz="1200" spc="3" dirty="0">
                <a:cs typeface="Calibri"/>
              </a:rPr>
              <a:t> </a:t>
            </a:r>
            <a:r>
              <a:rPr sz="1200" spc="-3" dirty="0">
                <a:cs typeface="Calibri"/>
              </a:rPr>
              <a:t>the</a:t>
            </a:r>
            <a:r>
              <a:rPr sz="1200" spc="6" dirty="0">
                <a:cs typeface="Calibri"/>
              </a:rPr>
              <a:t> </a:t>
            </a:r>
            <a:r>
              <a:rPr sz="1200" spc="-3" dirty="0">
                <a:cs typeface="Calibri"/>
              </a:rPr>
              <a:t>camp </a:t>
            </a:r>
            <a:r>
              <a:rPr sz="1200" dirty="0">
                <a:cs typeface="Calibri"/>
              </a:rPr>
              <a:t> </a:t>
            </a:r>
            <a:r>
              <a:rPr sz="1200" spc="-3" dirty="0">
                <a:cs typeface="Calibri"/>
              </a:rPr>
              <a:t>and</a:t>
            </a:r>
            <a:r>
              <a:rPr sz="1200" dirty="0">
                <a:cs typeface="Calibri"/>
              </a:rPr>
              <a:t> </a:t>
            </a:r>
            <a:r>
              <a:rPr sz="1200" spc="-3" dirty="0">
                <a:cs typeface="Calibri"/>
              </a:rPr>
              <a:t>made</a:t>
            </a:r>
            <a:r>
              <a:rPr sz="1200" spc="3" dirty="0">
                <a:cs typeface="Calibri"/>
              </a:rPr>
              <a:t> </a:t>
            </a:r>
            <a:r>
              <a:rPr sz="1200" spc="-3" dirty="0">
                <a:cs typeface="Calibri"/>
              </a:rPr>
              <a:t>the</a:t>
            </a:r>
            <a:r>
              <a:rPr sz="1200" spc="10" dirty="0">
                <a:cs typeface="Calibri"/>
              </a:rPr>
              <a:t> </a:t>
            </a:r>
            <a:r>
              <a:rPr sz="1200" spc="-3" dirty="0">
                <a:cs typeface="Calibri"/>
              </a:rPr>
              <a:t>camp</a:t>
            </a:r>
            <a:r>
              <a:rPr sz="1200" spc="3" dirty="0">
                <a:cs typeface="Calibri"/>
              </a:rPr>
              <a:t> </a:t>
            </a:r>
            <a:r>
              <a:rPr sz="1200" spc="-3" dirty="0">
                <a:cs typeface="Calibri"/>
              </a:rPr>
              <a:t>successful</a:t>
            </a:r>
            <a:r>
              <a:rPr sz="1200" spc="6" dirty="0">
                <a:cs typeface="Calibri"/>
              </a:rPr>
              <a:t> </a:t>
            </a:r>
            <a:r>
              <a:rPr sz="1200" spc="-3" dirty="0">
                <a:cs typeface="Calibri"/>
              </a:rPr>
              <a:t>in</a:t>
            </a:r>
            <a:r>
              <a:rPr sz="1200" spc="6" dirty="0">
                <a:cs typeface="Calibri"/>
              </a:rPr>
              <a:t> </a:t>
            </a:r>
            <a:r>
              <a:rPr sz="1200" spc="-3" dirty="0">
                <a:cs typeface="Calibri"/>
              </a:rPr>
              <a:t>every</a:t>
            </a:r>
            <a:r>
              <a:rPr sz="1200" spc="6" dirty="0">
                <a:cs typeface="Calibri"/>
              </a:rPr>
              <a:t> </a:t>
            </a:r>
            <a:r>
              <a:rPr sz="1200" spc="-3" dirty="0">
                <a:cs typeface="Calibri"/>
              </a:rPr>
              <a:t>aspect</a:t>
            </a:r>
            <a:r>
              <a:rPr sz="1200" spc="3" dirty="0">
                <a:cs typeface="Calibri"/>
              </a:rPr>
              <a:t> </a:t>
            </a:r>
            <a:r>
              <a:rPr sz="1200" spc="-3" dirty="0">
                <a:cs typeface="Calibri"/>
              </a:rPr>
              <a:t>and</a:t>
            </a:r>
            <a:r>
              <a:rPr sz="1200" dirty="0">
                <a:cs typeface="Calibri"/>
              </a:rPr>
              <a:t> </a:t>
            </a:r>
            <a:r>
              <a:rPr sz="1200" spc="-3" dirty="0">
                <a:cs typeface="Calibri"/>
              </a:rPr>
              <a:t>distributed</a:t>
            </a:r>
            <a:r>
              <a:rPr sz="1200" spc="6" dirty="0">
                <a:cs typeface="Calibri"/>
              </a:rPr>
              <a:t> </a:t>
            </a:r>
            <a:r>
              <a:rPr sz="1200" spc="-3" dirty="0">
                <a:cs typeface="Calibri"/>
              </a:rPr>
              <a:t>the</a:t>
            </a:r>
            <a:r>
              <a:rPr sz="1200" spc="6" dirty="0">
                <a:cs typeface="Calibri"/>
              </a:rPr>
              <a:t> </a:t>
            </a:r>
            <a:r>
              <a:rPr sz="1200" spc="-6" dirty="0">
                <a:cs typeface="Calibri"/>
              </a:rPr>
              <a:t>Unani</a:t>
            </a:r>
            <a:r>
              <a:rPr sz="1200" spc="6" dirty="0">
                <a:cs typeface="Calibri"/>
              </a:rPr>
              <a:t> </a:t>
            </a:r>
            <a:r>
              <a:rPr sz="1200" spc="-3" dirty="0">
                <a:cs typeface="Calibri"/>
              </a:rPr>
              <a:t>Medicines </a:t>
            </a:r>
            <a:r>
              <a:rPr sz="1200" spc="-224" dirty="0">
                <a:cs typeface="Calibri"/>
              </a:rPr>
              <a:t> </a:t>
            </a:r>
            <a:r>
              <a:rPr sz="1200" spc="-3" dirty="0">
                <a:cs typeface="Calibri"/>
              </a:rPr>
              <a:t>free</a:t>
            </a:r>
            <a:r>
              <a:rPr sz="1200" spc="-6" dirty="0">
                <a:cs typeface="Calibri"/>
              </a:rPr>
              <a:t> </a:t>
            </a:r>
            <a:r>
              <a:rPr sz="1200" spc="-3" dirty="0">
                <a:cs typeface="Calibri"/>
              </a:rPr>
              <a:t>of</a:t>
            </a:r>
            <a:r>
              <a:rPr sz="1200" spc="6" dirty="0">
                <a:cs typeface="Calibri"/>
              </a:rPr>
              <a:t> </a:t>
            </a:r>
            <a:r>
              <a:rPr sz="1200" spc="-3" dirty="0">
                <a:cs typeface="Calibri"/>
              </a:rPr>
              <a:t>cost to the</a:t>
            </a:r>
            <a:r>
              <a:rPr sz="1200" spc="6" dirty="0">
                <a:cs typeface="Calibri"/>
              </a:rPr>
              <a:t> </a:t>
            </a:r>
            <a:r>
              <a:rPr sz="1200" spc="-6" dirty="0">
                <a:cs typeface="Calibri"/>
              </a:rPr>
              <a:t>people</a:t>
            </a:r>
            <a:r>
              <a:rPr sz="1200" dirty="0">
                <a:cs typeface="Calibri"/>
              </a:rPr>
              <a:t> </a:t>
            </a:r>
            <a:r>
              <a:rPr sz="1200" spc="-6" dirty="0">
                <a:cs typeface="Calibri"/>
              </a:rPr>
              <a:t>coming</a:t>
            </a:r>
            <a:r>
              <a:rPr sz="1200" dirty="0">
                <a:cs typeface="Calibri"/>
              </a:rPr>
              <a:t> </a:t>
            </a:r>
            <a:r>
              <a:rPr sz="1200" spc="-3" dirty="0">
                <a:cs typeface="Calibri"/>
              </a:rPr>
              <a:t>to the camp</a:t>
            </a:r>
            <a:r>
              <a:rPr sz="1200" spc="6" dirty="0">
                <a:cs typeface="Calibri"/>
              </a:rPr>
              <a:t> </a:t>
            </a:r>
            <a:r>
              <a:rPr sz="1200" spc="-3" dirty="0">
                <a:cs typeface="Calibri"/>
              </a:rPr>
              <a:t>for treatment.</a:t>
            </a:r>
            <a:endParaRPr sz="1200" dirty="0">
              <a:cs typeface="Calibri"/>
            </a:endParaRPr>
          </a:p>
          <a:p>
            <a:pPr marL="73301" marR="3470783" indent="48867">
              <a:lnSpc>
                <a:spcPct val="95800"/>
              </a:lnSpc>
              <a:spcBef>
                <a:spcPts val="882"/>
              </a:spcBef>
            </a:pPr>
            <a:r>
              <a:rPr sz="1200" b="1" dirty="0">
                <a:cs typeface="Times New Roman"/>
              </a:rPr>
              <a:t>Organizing</a:t>
            </a:r>
            <a:r>
              <a:rPr sz="1200" b="1" spc="-38" dirty="0">
                <a:cs typeface="Times New Roman"/>
              </a:rPr>
              <a:t> </a:t>
            </a:r>
            <a:r>
              <a:rPr sz="1200" b="1" spc="-3" dirty="0">
                <a:cs typeface="Times New Roman"/>
              </a:rPr>
              <a:t>Chairperson </a:t>
            </a:r>
            <a:r>
              <a:rPr sz="1200" b="1" spc="-183" dirty="0">
                <a:cs typeface="Times New Roman"/>
              </a:rPr>
              <a:t> </a:t>
            </a:r>
            <a:r>
              <a:rPr sz="1200" dirty="0">
                <a:cs typeface="Times New Roman"/>
              </a:rPr>
              <a:t>Prof </a:t>
            </a:r>
            <a:r>
              <a:rPr sz="1200" spc="-3" dirty="0">
                <a:cs typeface="Times New Roman"/>
              </a:rPr>
              <a:t>Dr Suhail Fatima </a:t>
            </a:r>
            <a:r>
              <a:rPr sz="1200" dirty="0">
                <a:cs typeface="Times New Roman"/>
              </a:rPr>
              <a:t> </a:t>
            </a:r>
            <a:r>
              <a:rPr sz="1200" spc="-3" dirty="0">
                <a:cs typeface="Times New Roman"/>
              </a:rPr>
              <a:t>HOD, Gynae </a:t>
            </a:r>
            <a:r>
              <a:rPr sz="1200" dirty="0">
                <a:cs typeface="Times New Roman"/>
              </a:rPr>
              <a:t>&amp; </a:t>
            </a:r>
            <a:r>
              <a:rPr sz="1200" spc="-3" dirty="0">
                <a:cs typeface="Times New Roman"/>
              </a:rPr>
              <a:t>OBG </a:t>
            </a:r>
            <a:r>
              <a:rPr sz="1200" dirty="0">
                <a:cs typeface="Times New Roman"/>
              </a:rPr>
              <a:t> </a:t>
            </a:r>
            <a:r>
              <a:rPr sz="1200" spc="-3" dirty="0">
                <a:cs typeface="Times New Roman"/>
              </a:rPr>
              <a:t>SUMER, </a:t>
            </a:r>
            <a:r>
              <a:rPr sz="1200" dirty="0">
                <a:cs typeface="Times New Roman"/>
              </a:rPr>
              <a:t>Jamia </a:t>
            </a:r>
            <a:r>
              <a:rPr sz="1200" spc="-3" dirty="0">
                <a:cs typeface="Times New Roman"/>
              </a:rPr>
              <a:t>Hamdard </a:t>
            </a:r>
            <a:r>
              <a:rPr sz="1200" dirty="0">
                <a:cs typeface="Times New Roman"/>
              </a:rPr>
              <a:t> </a:t>
            </a:r>
            <a:r>
              <a:rPr sz="1200" b="1" dirty="0">
                <a:cs typeface="Times New Roman"/>
              </a:rPr>
              <a:t>Organizing</a:t>
            </a:r>
            <a:r>
              <a:rPr sz="1200" b="1" spc="-10" dirty="0">
                <a:cs typeface="Times New Roman"/>
              </a:rPr>
              <a:t> </a:t>
            </a:r>
            <a:r>
              <a:rPr sz="1200" b="1" spc="-3" dirty="0">
                <a:cs typeface="Times New Roman"/>
              </a:rPr>
              <a:t>secretaries</a:t>
            </a:r>
            <a:endParaRPr sz="1200" dirty="0">
              <a:cs typeface="Times New Roman"/>
            </a:endParaRPr>
          </a:p>
          <a:p>
            <a:pPr marL="73301" marR="2041829">
              <a:lnSpc>
                <a:spcPts val="885"/>
              </a:lnSpc>
              <a:spcBef>
                <a:spcPts val="6"/>
              </a:spcBef>
            </a:pPr>
            <a:r>
              <a:rPr sz="1200" spc="-3" dirty="0">
                <a:cs typeface="Times New Roman"/>
              </a:rPr>
              <a:t>Dr Muhammd</a:t>
            </a:r>
            <a:r>
              <a:rPr sz="1200" spc="3" dirty="0">
                <a:cs typeface="Times New Roman"/>
              </a:rPr>
              <a:t> </a:t>
            </a:r>
            <a:r>
              <a:rPr sz="1200" dirty="0">
                <a:cs typeface="Times New Roman"/>
              </a:rPr>
              <a:t>Maaz,</a:t>
            </a:r>
            <a:r>
              <a:rPr sz="1200" spc="3" dirty="0">
                <a:cs typeface="Times New Roman"/>
              </a:rPr>
              <a:t> </a:t>
            </a:r>
            <a:r>
              <a:rPr sz="1200" dirty="0">
                <a:cs typeface="Times New Roman"/>
              </a:rPr>
              <a:t>Associate </a:t>
            </a:r>
            <a:r>
              <a:rPr sz="1200" spc="-3" dirty="0">
                <a:cs typeface="Times New Roman"/>
              </a:rPr>
              <a:t>professor</a:t>
            </a:r>
            <a:r>
              <a:rPr sz="1200" spc="3" dirty="0">
                <a:cs typeface="Times New Roman"/>
              </a:rPr>
              <a:t> </a:t>
            </a:r>
            <a:r>
              <a:rPr sz="1200" spc="-3" dirty="0">
                <a:cs typeface="Times New Roman"/>
              </a:rPr>
              <a:t>D/o</a:t>
            </a:r>
            <a:r>
              <a:rPr sz="1200" spc="3" dirty="0">
                <a:cs typeface="Times New Roman"/>
              </a:rPr>
              <a:t> </a:t>
            </a:r>
            <a:r>
              <a:rPr sz="1200" spc="-3" dirty="0">
                <a:cs typeface="Times New Roman"/>
              </a:rPr>
              <a:t>Mahiyatul</a:t>
            </a:r>
            <a:r>
              <a:rPr sz="1200" spc="3" dirty="0">
                <a:cs typeface="Times New Roman"/>
              </a:rPr>
              <a:t> </a:t>
            </a:r>
            <a:r>
              <a:rPr sz="1200" spc="-3" dirty="0">
                <a:cs typeface="Times New Roman"/>
              </a:rPr>
              <a:t>Amraz </a:t>
            </a:r>
            <a:r>
              <a:rPr sz="1200" spc="-183" dirty="0">
                <a:cs typeface="Times New Roman"/>
              </a:rPr>
              <a:t> </a:t>
            </a:r>
            <a:r>
              <a:rPr sz="1200" spc="-3" dirty="0">
                <a:cs typeface="Times New Roman"/>
              </a:rPr>
              <a:t>Dr</a:t>
            </a:r>
            <a:r>
              <a:rPr sz="1200" spc="-6" dirty="0">
                <a:cs typeface="Times New Roman"/>
              </a:rPr>
              <a:t> </a:t>
            </a:r>
            <a:r>
              <a:rPr sz="1200" dirty="0">
                <a:cs typeface="Times New Roman"/>
              </a:rPr>
              <a:t>Roohi Azam </a:t>
            </a:r>
            <a:r>
              <a:rPr sz="1200" spc="-3" dirty="0">
                <a:cs typeface="Times New Roman"/>
              </a:rPr>
              <a:t>Assistant</a:t>
            </a:r>
            <a:r>
              <a:rPr sz="1200" dirty="0">
                <a:cs typeface="Times New Roman"/>
              </a:rPr>
              <a:t> </a:t>
            </a:r>
            <a:r>
              <a:rPr sz="1200" spc="-3" dirty="0">
                <a:cs typeface="Times New Roman"/>
              </a:rPr>
              <a:t>professor</a:t>
            </a:r>
            <a:r>
              <a:rPr sz="1200" dirty="0">
                <a:cs typeface="Times New Roman"/>
              </a:rPr>
              <a:t> </a:t>
            </a:r>
            <a:r>
              <a:rPr sz="1200" spc="-3" dirty="0">
                <a:cs typeface="Times New Roman"/>
              </a:rPr>
              <a:t>D/o</a:t>
            </a:r>
            <a:r>
              <a:rPr sz="1200" dirty="0">
                <a:cs typeface="Times New Roman"/>
              </a:rPr>
              <a:t> Mahiyatul </a:t>
            </a:r>
            <a:r>
              <a:rPr sz="1200" spc="-3" dirty="0">
                <a:cs typeface="Times New Roman"/>
              </a:rPr>
              <a:t>Amraz</a:t>
            </a:r>
            <a:endParaRPr sz="1200" dirty="0">
              <a:cs typeface="Times New Roman"/>
            </a:endParaRPr>
          </a:p>
          <a:p>
            <a:pPr marL="73301">
              <a:lnSpc>
                <a:spcPts val="869"/>
              </a:lnSpc>
            </a:pPr>
            <a:r>
              <a:rPr sz="1200" spc="-3" dirty="0">
                <a:cs typeface="Times New Roman"/>
              </a:rPr>
              <a:t>Dr</a:t>
            </a:r>
            <a:r>
              <a:rPr sz="1200" spc="-6" dirty="0">
                <a:cs typeface="Times New Roman"/>
              </a:rPr>
              <a:t> </a:t>
            </a:r>
            <a:r>
              <a:rPr sz="1200" spc="-3" dirty="0">
                <a:cs typeface="Times New Roman"/>
              </a:rPr>
              <a:t>Saman</a:t>
            </a:r>
            <a:r>
              <a:rPr sz="1200" spc="6" dirty="0">
                <a:cs typeface="Times New Roman"/>
              </a:rPr>
              <a:t> </a:t>
            </a:r>
            <a:r>
              <a:rPr sz="1200" spc="-3" dirty="0">
                <a:cs typeface="Times New Roman"/>
              </a:rPr>
              <a:t>Anees</a:t>
            </a:r>
            <a:r>
              <a:rPr sz="1200" spc="3" dirty="0">
                <a:cs typeface="Times New Roman"/>
              </a:rPr>
              <a:t> </a:t>
            </a:r>
            <a:r>
              <a:rPr sz="1200" dirty="0">
                <a:cs typeface="Times New Roman"/>
              </a:rPr>
              <a:t>Assistant</a:t>
            </a:r>
            <a:r>
              <a:rPr sz="1200" spc="3" dirty="0">
                <a:cs typeface="Times New Roman"/>
              </a:rPr>
              <a:t> </a:t>
            </a:r>
            <a:r>
              <a:rPr sz="1200" spc="-3" dirty="0">
                <a:cs typeface="Times New Roman"/>
              </a:rPr>
              <a:t>professor</a:t>
            </a:r>
            <a:r>
              <a:rPr sz="1200" spc="3" dirty="0">
                <a:cs typeface="Times New Roman"/>
              </a:rPr>
              <a:t> </a:t>
            </a:r>
            <a:r>
              <a:rPr sz="1200" spc="-3" dirty="0">
                <a:cs typeface="Times New Roman"/>
              </a:rPr>
              <a:t>D/o</a:t>
            </a:r>
            <a:r>
              <a:rPr sz="1200" spc="3" dirty="0">
                <a:cs typeface="Times New Roman"/>
              </a:rPr>
              <a:t> </a:t>
            </a:r>
            <a:r>
              <a:rPr sz="1200" dirty="0">
                <a:cs typeface="Times New Roman"/>
              </a:rPr>
              <a:t>Amraze </a:t>
            </a:r>
            <a:r>
              <a:rPr sz="1200" spc="-3" dirty="0">
                <a:cs typeface="Times New Roman"/>
              </a:rPr>
              <a:t>Niswan</a:t>
            </a:r>
            <a:r>
              <a:rPr sz="1200" spc="3" dirty="0">
                <a:cs typeface="Times New Roman"/>
              </a:rPr>
              <a:t> </a:t>
            </a:r>
            <a:r>
              <a:rPr sz="1200" dirty="0">
                <a:cs typeface="Times New Roman"/>
              </a:rPr>
              <a:t>Wa </a:t>
            </a:r>
            <a:r>
              <a:rPr sz="1200" spc="-3" dirty="0">
                <a:cs typeface="Times New Roman"/>
              </a:rPr>
              <a:t>Qabalat</a:t>
            </a:r>
            <a:endParaRPr sz="1200" dirty="0">
              <a:cs typeface="Times New Roman"/>
            </a:endParaRPr>
          </a:p>
          <a:p>
            <a:pPr marL="73301">
              <a:spcBef>
                <a:spcPts val="635"/>
              </a:spcBef>
            </a:pPr>
            <a:r>
              <a:rPr sz="1200" b="1" spc="29" dirty="0">
                <a:cs typeface="Cambria"/>
              </a:rPr>
              <a:t>Venue</a:t>
            </a:r>
            <a:r>
              <a:rPr sz="1200" spc="29" dirty="0">
                <a:cs typeface="Cambria"/>
              </a:rPr>
              <a:t>-</a:t>
            </a:r>
            <a:r>
              <a:rPr sz="1200" spc="29" dirty="0">
                <a:cs typeface="Calibri"/>
              </a:rPr>
              <a:t>Gali</a:t>
            </a:r>
            <a:r>
              <a:rPr sz="1200" dirty="0">
                <a:cs typeface="Calibri"/>
              </a:rPr>
              <a:t> </a:t>
            </a:r>
            <a:r>
              <a:rPr sz="1200" spc="-3" dirty="0">
                <a:cs typeface="Calibri"/>
              </a:rPr>
              <a:t>No 33,Tughlaqabad</a:t>
            </a:r>
            <a:r>
              <a:rPr sz="1200" spc="-10" dirty="0">
                <a:cs typeface="Calibri"/>
              </a:rPr>
              <a:t> </a:t>
            </a:r>
            <a:r>
              <a:rPr sz="1200" spc="-3" dirty="0">
                <a:cs typeface="Calibri"/>
              </a:rPr>
              <a:t>Extension</a:t>
            </a:r>
            <a:r>
              <a:rPr sz="1200" spc="-10" dirty="0">
                <a:cs typeface="Calibri"/>
              </a:rPr>
              <a:t> </a:t>
            </a:r>
            <a:r>
              <a:rPr sz="1200" dirty="0">
                <a:cs typeface="Calibri"/>
              </a:rPr>
              <a:t>,New </a:t>
            </a:r>
            <a:r>
              <a:rPr sz="1200" spc="-3" dirty="0">
                <a:cs typeface="Calibri"/>
              </a:rPr>
              <a:t>Delh</a:t>
            </a:r>
            <a:endParaRPr sz="1200" dirty="0">
              <a:cs typeface="Calibri"/>
            </a:endParaRPr>
          </a:p>
          <a:p>
            <a:pPr marL="73301">
              <a:spcBef>
                <a:spcPts val="814"/>
              </a:spcBef>
            </a:pPr>
            <a:r>
              <a:rPr sz="1200" b="1" spc="42" dirty="0">
                <a:cs typeface="Cambria"/>
              </a:rPr>
              <a:t>Time-</a:t>
            </a:r>
            <a:r>
              <a:rPr sz="1200" b="1" spc="64" dirty="0">
                <a:cs typeface="Cambria"/>
              </a:rPr>
              <a:t> </a:t>
            </a:r>
            <a:r>
              <a:rPr sz="1200" spc="55" dirty="0">
                <a:cs typeface="Cambria"/>
              </a:rPr>
              <a:t>9:00am</a:t>
            </a:r>
            <a:r>
              <a:rPr sz="1200" spc="67" dirty="0">
                <a:cs typeface="Cambria"/>
              </a:rPr>
              <a:t> </a:t>
            </a:r>
            <a:r>
              <a:rPr sz="1200" spc="26" dirty="0">
                <a:cs typeface="Cambria"/>
              </a:rPr>
              <a:t>to</a:t>
            </a:r>
            <a:r>
              <a:rPr sz="1200" spc="64" dirty="0">
                <a:cs typeface="Cambria"/>
              </a:rPr>
              <a:t> </a:t>
            </a:r>
            <a:r>
              <a:rPr sz="1200" spc="45" dirty="0">
                <a:cs typeface="Cambria"/>
              </a:rPr>
              <a:t>1:00</a:t>
            </a:r>
            <a:r>
              <a:rPr sz="1200" spc="71" dirty="0">
                <a:cs typeface="Cambria"/>
              </a:rPr>
              <a:t> </a:t>
            </a:r>
            <a:r>
              <a:rPr sz="1200" spc="61" dirty="0">
                <a:cs typeface="Cambria"/>
              </a:rPr>
              <a:t>pm</a:t>
            </a:r>
            <a:endParaRPr sz="1200" dirty="0">
              <a:cs typeface="Cambria"/>
            </a:endParaRPr>
          </a:p>
          <a:p>
            <a:pPr marL="73301">
              <a:spcBef>
                <a:spcPts val="763"/>
              </a:spcBef>
            </a:pPr>
            <a:r>
              <a:rPr sz="1200" b="1" spc="55" dirty="0">
                <a:cs typeface="Cambria"/>
              </a:rPr>
              <a:t>No.</a:t>
            </a:r>
            <a:r>
              <a:rPr sz="1200" b="1" spc="90" dirty="0">
                <a:cs typeface="Cambria"/>
              </a:rPr>
              <a:t> </a:t>
            </a:r>
            <a:r>
              <a:rPr sz="1200" b="1" spc="38" dirty="0">
                <a:cs typeface="Cambria"/>
              </a:rPr>
              <a:t>of</a:t>
            </a:r>
            <a:r>
              <a:rPr sz="1200" b="1" spc="96" dirty="0">
                <a:cs typeface="Cambria"/>
              </a:rPr>
              <a:t> </a:t>
            </a:r>
            <a:r>
              <a:rPr sz="1200" b="1" spc="45" dirty="0">
                <a:cs typeface="Cambria"/>
              </a:rPr>
              <a:t>People-</a:t>
            </a:r>
            <a:r>
              <a:rPr sz="1200" spc="45" dirty="0">
                <a:cs typeface="Cambria"/>
              </a:rPr>
              <a:t>800(BUMS</a:t>
            </a:r>
            <a:r>
              <a:rPr sz="1200" spc="73" dirty="0">
                <a:cs typeface="Cambria"/>
              </a:rPr>
              <a:t> </a:t>
            </a:r>
            <a:r>
              <a:rPr sz="1200" spc="61" dirty="0">
                <a:cs typeface="Cambria"/>
              </a:rPr>
              <a:t>Students,</a:t>
            </a:r>
            <a:r>
              <a:rPr sz="1200" spc="80" dirty="0">
                <a:cs typeface="Cambria"/>
              </a:rPr>
              <a:t> </a:t>
            </a:r>
            <a:r>
              <a:rPr sz="1200" spc="48" dirty="0">
                <a:cs typeface="Cambria"/>
              </a:rPr>
              <a:t>Interns,</a:t>
            </a:r>
            <a:r>
              <a:rPr sz="1200" spc="80" dirty="0">
                <a:cs typeface="Cambria"/>
              </a:rPr>
              <a:t> </a:t>
            </a:r>
            <a:r>
              <a:rPr sz="1200" spc="73" dirty="0">
                <a:cs typeface="Cambria"/>
              </a:rPr>
              <a:t>M.D.Students,</a:t>
            </a:r>
            <a:r>
              <a:rPr sz="1200" spc="77" dirty="0">
                <a:cs typeface="Cambria"/>
              </a:rPr>
              <a:t> </a:t>
            </a:r>
            <a:r>
              <a:rPr sz="1200" spc="51" dirty="0">
                <a:cs typeface="Cambria"/>
              </a:rPr>
              <a:t>Faculty</a:t>
            </a:r>
            <a:r>
              <a:rPr sz="1200" spc="80" dirty="0">
                <a:cs typeface="Cambria"/>
              </a:rPr>
              <a:t> </a:t>
            </a:r>
            <a:r>
              <a:rPr sz="1200" spc="51" dirty="0">
                <a:cs typeface="Cambria"/>
              </a:rPr>
              <a:t>members</a:t>
            </a:r>
            <a:r>
              <a:rPr sz="1200" spc="80" dirty="0">
                <a:cs typeface="Cambria"/>
              </a:rPr>
              <a:t> </a:t>
            </a:r>
            <a:r>
              <a:rPr sz="1200" spc="83" dirty="0">
                <a:cs typeface="Cambria"/>
              </a:rPr>
              <a:t>&amp;</a:t>
            </a:r>
            <a:r>
              <a:rPr sz="1200" spc="80" dirty="0">
                <a:cs typeface="Cambria"/>
              </a:rPr>
              <a:t> </a:t>
            </a:r>
            <a:r>
              <a:rPr sz="1200" spc="42" dirty="0">
                <a:cs typeface="Cambria"/>
              </a:rPr>
              <a:t>hospital</a:t>
            </a:r>
            <a:r>
              <a:rPr sz="1200" spc="77" dirty="0">
                <a:cs typeface="Cambria"/>
              </a:rPr>
              <a:t> </a:t>
            </a:r>
            <a:r>
              <a:rPr sz="1200" spc="22" dirty="0">
                <a:cs typeface="Cambria"/>
              </a:rPr>
              <a:t>staff)</a:t>
            </a:r>
            <a:endParaRPr sz="1200" dirty="0">
              <a:cs typeface="Cambria"/>
            </a:endParaRPr>
          </a:p>
        </p:txBody>
      </p:sp>
    </p:spTree>
    <p:extLst>
      <p:ext uri="{BB962C8B-B14F-4D97-AF65-F5344CB8AC3E}">
        <p14:creationId xmlns:p14="http://schemas.microsoft.com/office/powerpoint/2010/main" val="4080221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IN" b="1" dirty="0"/>
                <a:t>Measures initiated by the Institution for the promotion of gender equity </a:t>
              </a:r>
              <a:endParaRPr lang="en-US" b="1" i="1" dirty="0"/>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1"/>
          <p:cNvGrpSpPr>
            <a:grpSpLocks/>
          </p:cNvGrpSpPr>
          <p:nvPr/>
        </p:nvGrpSpPr>
        <p:grpSpPr bwMode="auto">
          <a:xfrm>
            <a:off x="433754" y="2354921"/>
            <a:ext cx="6084277" cy="4655479"/>
            <a:chOff x="2647" y="198"/>
            <a:chExt cx="6945" cy="426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 y="198"/>
              <a:ext cx="6945" cy="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4888" y="3277"/>
              <a:ext cx="2460" cy="660"/>
            </a:xfrm>
            <a:prstGeom prst="rect">
              <a:avLst/>
            </a:prstGeom>
            <a:solidFill>
              <a:srgbClr val="000000">
                <a:alpha val="6470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388"/>
                </a:spcBef>
                <a:spcAft>
                  <a:spcPts val="800"/>
                </a:spcAft>
                <a:buClrTx/>
                <a:buSzTx/>
                <a:buFontTx/>
                <a:buNone/>
                <a:tabLst/>
              </a:pPr>
              <a:r>
                <a:rPr kumimoji="0" lang="en-US" altLang="en-US" sz="1000" b="0" i="0" u="none" strike="noStrike" cap="none" normalizeH="0" baseline="0" smtClean="0">
                  <a:ln>
                    <a:noFill/>
                  </a:ln>
                  <a:solidFill>
                    <a:srgbClr val="FFFFFF"/>
                  </a:solidFill>
                  <a:effectLst/>
                  <a:latin typeface="Roboto"/>
                </a:rPr>
                <a:t>Latitude: 28.31143</a:t>
              </a:r>
              <a:endParaRPr kumimoji="0" lang="en-US" altLang="en-US" sz="1000" b="0" i="0" u="none" strike="noStrike" cap="none" normalizeH="0" baseline="0" smtClean="0">
                <a:ln>
                  <a:noFill/>
                </a:ln>
                <a:solidFill>
                  <a:schemeClr val="tx1"/>
                </a:solidFill>
                <a:effectLst/>
                <a:latin typeface="Roboto"/>
              </a:endParaRPr>
            </a:p>
            <a:p>
              <a:pPr marL="0" marR="0" lvl="0" indent="0" algn="l" defTabSz="914400" rtl="0" eaLnBrk="0" fontAlgn="base" latinLnBrk="0" hangingPunct="0">
                <a:lnSpc>
                  <a:spcPct val="100000"/>
                </a:lnSpc>
                <a:spcBef>
                  <a:spcPts val="50"/>
                </a:spcBef>
                <a:spcAft>
                  <a:spcPts val="800"/>
                </a:spcAft>
                <a:buClrTx/>
                <a:buSzTx/>
                <a:buFontTx/>
                <a:buNone/>
                <a:tabLst/>
              </a:pPr>
              <a:r>
                <a:rPr kumimoji="0" lang="en-US" altLang="en-US" sz="1000" b="0" i="0" u="none" strike="noStrike" cap="none" normalizeH="0" baseline="0" smtClean="0">
                  <a:ln>
                    <a:noFill/>
                  </a:ln>
                  <a:solidFill>
                    <a:srgbClr val="FFFFFF"/>
                  </a:solidFill>
                  <a:effectLst/>
                  <a:latin typeface="Roboto"/>
                </a:rPr>
                <a:t>Longitude: 77.15242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439617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IN" b="1" dirty="0"/>
                <a:t>Measures initiated by the Institution for the promotion of gender equity </a:t>
              </a:r>
              <a:endParaRPr lang="en-US" b="1" i="1" dirty="0"/>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9"/>
          <p:cNvSpPr>
            <a:spLocks noChangeArrowheads="1"/>
          </p:cNvSpPr>
          <p:nvPr/>
        </p:nvSpPr>
        <p:spPr bwMode="auto">
          <a:xfrm>
            <a:off x="750276" y="2532184"/>
            <a:ext cx="77824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15" name="Group 6"/>
          <p:cNvGrpSpPr>
            <a:grpSpLocks/>
          </p:cNvGrpSpPr>
          <p:nvPr/>
        </p:nvGrpSpPr>
        <p:grpSpPr bwMode="auto">
          <a:xfrm>
            <a:off x="750275" y="2532184"/>
            <a:ext cx="5901679" cy="3716215"/>
            <a:chOff x="0" y="0"/>
            <a:chExt cx="8190" cy="4020"/>
          </a:xfrm>
        </p:grpSpPr>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190" cy="40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7"/>
            <p:cNvSpPr txBox="1">
              <a:spLocks noChangeArrowheads="1"/>
            </p:cNvSpPr>
            <p:nvPr/>
          </p:nvSpPr>
          <p:spPr bwMode="auto">
            <a:xfrm>
              <a:off x="2860" y="2919"/>
              <a:ext cx="2460" cy="660"/>
            </a:xfrm>
            <a:prstGeom prst="rect">
              <a:avLst/>
            </a:prstGeom>
            <a:solidFill>
              <a:srgbClr val="000000">
                <a:alpha val="6470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n-US" sz="1000" b="0" i="0" u="none" strike="noStrike" cap="none" normalizeH="0" baseline="0" smtClean="0">
                  <a:ln>
                    <a:noFill/>
                  </a:ln>
                  <a:solidFill>
                    <a:srgbClr val="FFFFFF"/>
                  </a:solidFill>
                  <a:effectLst/>
                  <a:latin typeface="Roboto"/>
                  <a:ea typeface="Times New Roman" panose="02020603050405020304" pitchFamily="18" charset="0"/>
                </a:rPr>
                <a:t>Latitude: 28.30495</a:t>
              </a:r>
              <a:endParaRPr kumimoji="0" lang="et-EE" altLang="en-US" sz="4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n-US" sz="1000" b="0" i="0" u="none" strike="noStrike" cap="none" normalizeH="0" baseline="0" smtClean="0">
                  <a:ln>
                    <a:noFill/>
                  </a:ln>
                  <a:solidFill>
                    <a:srgbClr val="FFFFFF"/>
                  </a:solidFill>
                  <a:effectLst/>
                  <a:latin typeface="Roboto"/>
                  <a:ea typeface="Times New Roman" panose="02020603050405020304" pitchFamily="18" charset="0"/>
                </a:rPr>
                <a:t>Longitude: 77.15515</a:t>
              </a:r>
              <a:endParaRPr kumimoji="0" lang="et-EE" alt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861644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C:\Users\Dr. Azam Parwez\Desktop\Azhar NAAC\Gender equity\International Women_s Day (1).png"/>
          <p:cNvPicPr/>
          <p:nvPr/>
        </p:nvPicPr>
        <p:blipFill>
          <a:blip r:embed="rId3" cstate="print"/>
          <a:srcRect/>
          <a:stretch>
            <a:fillRect/>
          </a:stretch>
        </p:blipFill>
        <p:spPr bwMode="auto">
          <a:xfrm>
            <a:off x="0" y="2487168"/>
            <a:ext cx="6842869" cy="4551444"/>
          </a:xfrm>
          <a:prstGeom prst="rect">
            <a:avLst/>
          </a:prstGeom>
          <a:noFill/>
          <a:ln w="9525">
            <a:noFill/>
            <a:miter lim="800000"/>
            <a:headEnd/>
            <a:tailEnd/>
          </a:ln>
        </p:spPr>
      </p:pic>
    </p:spTree>
    <p:extLst>
      <p:ext uri="{BB962C8B-B14F-4D97-AF65-F5344CB8AC3E}">
        <p14:creationId xmlns:p14="http://schemas.microsoft.com/office/powerpoint/2010/main" val="2634786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C:\Users\Dr. Azam Parwez\Desktop\Azhar NAAC\Gender equity\attachments as proof\1.png"/>
          <p:cNvPicPr/>
          <p:nvPr/>
        </p:nvPicPr>
        <p:blipFill>
          <a:blip r:embed="rId3"/>
          <a:srcRect/>
          <a:stretch>
            <a:fillRect/>
          </a:stretch>
        </p:blipFill>
        <p:spPr bwMode="auto">
          <a:xfrm>
            <a:off x="215463" y="2354921"/>
            <a:ext cx="6436492" cy="4725295"/>
          </a:xfrm>
          <a:prstGeom prst="rect">
            <a:avLst/>
          </a:prstGeom>
          <a:noFill/>
          <a:ln w="9525">
            <a:noFill/>
            <a:miter lim="800000"/>
            <a:headEnd/>
            <a:tailEnd/>
          </a:ln>
        </p:spPr>
      </p:pic>
    </p:spTree>
    <p:extLst>
      <p:ext uri="{BB962C8B-B14F-4D97-AF65-F5344CB8AC3E}">
        <p14:creationId xmlns:p14="http://schemas.microsoft.com/office/powerpoint/2010/main" val="864780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C:\Users\Dr. Azam Parwez\Desktop\Azhar NAAC\Gender equity\attachments as proof\3.png"/>
          <p:cNvPicPr/>
          <p:nvPr/>
        </p:nvPicPr>
        <p:blipFill>
          <a:blip r:embed="rId3"/>
          <a:srcRect/>
          <a:stretch>
            <a:fillRect/>
          </a:stretch>
        </p:blipFill>
        <p:spPr bwMode="auto">
          <a:xfrm>
            <a:off x="0" y="2354921"/>
            <a:ext cx="6842869" cy="6043050"/>
          </a:xfrm>
          <a:prstGeom prst="rect">
            <a:avLst/>
          </a:prstGeom>
          <a:noFill/>
          <a:ln w="9525">
            <a:noFill/>
            <a:miter lim="800000"/>
            <a:headEnd/>
            <a:tailEnd/>
          </a:ln>
        </p:spPr>
      </p:pic>
    </p:spTree>
    <p:extLst>
      <p:ext uri="{BB962C8B-B14F-4D97-AF65-F5344CB8AC3E}">
        <p14:creationId xmlns:p14="http://schemas.microsoft.com/office/powerpoint/2010/main" val="3931545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15240" y="2857260"/>
            <a:ext cx="6651055" cy="4988292"/>
          </a:xfrm>
          <a:prstGeom prst="rect">
            <a:avLst/>
          </a:prstGeom>
        </p:spPr>
      </p:pic>
    </p:spTree>
    <p:extLst>
      <p:ext uri="{BB962C8B-B14F-4D97-AF65-F5344CB8AC3E}">
        <p14:creationId xmlns:p14="http://schemas.microsoft.com/office/powerpoint/2010/main" val="4204949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15240" y="2857259"/>
            <a:ext cx="6636715" cy="4977537"/>
          </a:xfrm>
          <a:prstGeom prst="rect">
            <a:avLst/>
          </a:prstGeom>
        </p:spPr>
      </p:pic>
    </p:spTree>
    <p:extLst>
      <p:ext uri="{BB962C8B-B14F-4D97-AF65-F5344CB8AC3E}">
        <p14:creationId xmlns:p14="http://schemas.microsoft.com/office/powerpoint/2010/main" val="4267997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0" y="2490640"/>
            <a:ext cx="6651955" cy="5179816"/>
          </a:xfrm>
          <a:prstGeom prst="rect">
            <a:avLst/>
          </a:prstGeom>
        </p:spPr>
        <p:txBody>
          <a:bodyPr wrap="square">
            <a:spAutoFit/>
          </a:bodyPr>
          <a:lstStyle/>
          <a:p>
            <a:pPr marL="457200" marR="0">
              <a:lnSpc>
                <a:spcPct val="106000"/>
              </a:lnSpc>
              <a:spcBef>
                <a:spcPts val="0"/>
              </a:spcBef>
              <a:spcAft>
                <a:spcPts val="0"/>
              </a:spcAft>
            </a:pPr>
            <a:r>
              <a:rPr lang="en-IN" sz="1600" b="1" dirty="0">
                <a:latin typeface="Times New Roman" panose="02020603050405020304" pitchFamily="18" charset="0"/>
                <a:ea typeface="Calibri" panose="020F0502020204030204" pitchFamily="34" charset="0"/>
                <a:cs typeface="Times New Roman" panose="02020603050405020304" pitchFamily="18" charset="0"/>
              </a:rPr>
              <a:t>Title of the Practice</a:t>
            </a:r>
            <a:r>
              <a:rPr lang="en-IN" sz="1600" dirty="0">
                <a:latin typeface="Times New Roman" panose="02020603050405020304" pitchFamily="18" charset="0"/>
                <a:ea typeface="Calibri" panose="020F0502020204030204" pitchFamily="34" charset="0"/>
                <a:cs typeface="Times New Roman" panose="02020603050405020304" pitchFamily="18" charset="0"/>
              </a:rPr>
              <a:t>: </a:t>
            </a:r>
            <a:r>
              <a:rPr lang="en-IN" sz="1600" b="1" dirty="0">
                <a:latin typeface="Times New Roman" panose="02020603050405020304" pitchFamily="18" charset="0"/>
                <a:ea typeface="Calibri" panose="020F0502020204030204" pitchFamily="34" charset="0"/>
                <a:cs typeface="Times New Roman" panose="02020603050405020304" pitchFamily="18" charset="0"/>
              </a:rPr>
              <a:t>Screening of cancer and Breast self examination Drive in JH female employee:</a:t>
            </a:r>
            <a:r>
              <a:rPr lang="en-IN" sz="1600" dirty="0">
                <a:latin typeface="Times New Roman" panose="02020603050405020304" pitchFamily="18" charset="0"/>
                <a:ea typeface="Calibri" panose="020F0502020204030204" pitchFamily="34" charset="0"/>
                <a:cs typeface="Times New Roman" panose="02020603050405020304" pitchFamily="18" charset="0"/>
              </a:rPr>
              <a:t> On the occasion of World Cancer Day the following events were organised</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pPr>
            <a:r>
              <a:rPr lang="en-IN" sz="1600" dirty="0">
                <a:latin typeface="Times New Roman" panose="02020603050405020304" pitchFamily="18" charset="0"/>
                <a:ea typeface="Calibri" panose="020F0502020204030204" pitchFamily="34" charset="0"/>
                <a:cs typeface="Times New Roman" panose="02020603050405020304" pitchFamily="18" charset="0"/>
              </a:rPr>
              <a:t>Guest speakers Dr Majid </a:t>
            </a:r>
            <a:r>
              <a:rPr lang="en-IN" sz="1600" dirty="0" err="1">
                <a:latin typeface="Times New Roman" panose="02020603050405020304" pitchFamily="18" charset="0"/>
                <a:ea typeface="Calibri" panose="020F0502020204030204" pitchFamily="34" charset="0"/>
                <a:cs typeface="Times New Roman" panose="02020603050405020304" pitchFamily="18" charset="0"/>
              </a:rPr>
              <a:t>Talikoti</a:t>
            </a:r>
            <a:r>
              <a:rPr lang="en-IN" sz="1600" dirty="0">
                <a:latin typeface="Times New Roman" panose="02020603050405020304" pitchFamily="18" charset="0"/>
                <a:ea typeface="Calibri" panose="020F0502020204030204" pitchFamily="34" charset="0"/>
                <a:cs typeface="Times New Roman" panose="02020603050405020304" pitchFamily="18" charset="0"/>
              </a:rPr>
              <a:t> Oncologist (</a:t>
            </a:r>
            <a:r>
              <a:rPr lang="en-IN" sz="1600" dirty="0" err="1">
                <a:latin typeface="Times New Roman" panose="02020603050405020304" pitchFamily="18" charset="0"/>
                <a:ea typeface="Calibri" panose="020F0502020204030204" pitchFamily="34" charset="0"/>
                <a:cs typeface="Times New Roman" panose="02020603050405020304" pitchFamily="18" charset="0"/>
              </a:rPr>
              <a:t>Batra</a:t>
            </a:r>
            <a:r>
              <a:rPr lang="en-IN" sz="1600" dirty="0">
                <a:latin typeface="Times New Roman" panose="02020603050405020304" pitchFamily="18" charset="0"/>
                <a:ea typeface="Calibri" panose="020F0502020204030204" pitchFamily="34" charset="0"/>
                <a:cs typeface="Times New Roman" panose="02020603050405020304" pitchFamily="18" charset="0"/>
              </a:rPr>
              <a:t> Hospital),Dr </a:t>
            </a:r>
            <a:r>
              <a:rPr lang="en-IN" sz="1600" dirty="0" err="1">
                <a:latin typeface="Times New Roman" panose="02020603050405020304" pitchFamily="18" charset="0"/>
                <a:ea typeface="Calibri" panose="020F0502020204030204" pitchFamily="34" charset="0"/>
                <a:cs typeface="Times New Roman" panose="02020603050405020304" pitchFamily="18" charset="0"/>
              </a:rPr>
              <a:t>Aruna</a:t>
            </a:r>
            <a:r>
              <a:rPr lang="en-IN" sz="1600" dirty="0">
                <a:latin typeface="Times New Roman" panose="02020603050405020304" pitchFamily="18" charset="0"/>
                <a:ea typeface="Calibri" panose="020F0502020204030204" pitchFamily="34" charset="0"/>
                <a:cs typeface="Times New Roman" panose="02020603050405020304" pitchFamily="18" charset="0"/>
              </a:rPr>
              <a:t> Nigam and Dr </a:t>
            </a:r>
            <a:r>
              <a:rPr lang="en-IN" sz="1600" dirty="0" err="1">
                <a:latin typeface="Times New Roman" panose="02020603050405020304" pitchFamily="18" charset="0"/>
                <a:ea typeface="Calibri" panose="020F0502020204030204" pitchFamily="34" charset="0"/>
                <a:cs typeface="Times New Roman" panose="02020603050405020304" pitchFamily="18" charset="0"/>
              </a:rPr>
              <a:t>Neha</a:t>
            </a:r>
            <a:r>
              <a:rPr lang="en-IN" sz="1600" dirty="0">
                <a:latin typeface="Times New Roman" panose="02020603050405020304" pitchFamily="18" charset="0"/>
                <a:ea typeface="Calibri" panose="020F0502020204030204" pitchFamily="34" charset="0"/>
                <a:cs typeface="Times New Roman" panose="02020603050405020304" pitchFamily="18" charset="0"/>
              </a:rPr>
              <a:t> Gupta and Dr </a:t>
            </a:r>
            <a:r>
              <a:rPr lang="en-IN" sz="1600" dirty="0" err="1">
                <a:latin typeface="Times New Roman" panose="02020603050405020304" pitchFamily="18" charset="0"/>
                <a:ea typeface="Calibri" panose="020F0502020204030204" pitchFamily="34" charset="0"/>
                <a:cs typeface="Times New Roman" panose="02020603050405020304" pitchFamily="18" charset="0"/>
              </a:rPr>
              <a:t>Abhinav</a:t>
            </a:r>
            <a:r>
              <a:rPr lang="en-IN" sz="1600" dirty="0">
                <a:latin typeface="Times New Roman" panose="02020603050405020304" pitchFamily="18" charset="0"/>
                <a:ea typeface="Calibri" panose="020F0502020204030204" pitchFamily="34" charset="0"/>
                <a:cs typeface="Times New Roman" panose="02020603050405020304" pitchFamily="18" charset="0"/>
              </a:rPr>
              <a:t> Jain (HAHCH) were invited and </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pPr>
            <a:r>
              <a:rPr lang="en-IN" sz="1600" dirty="0">
                <a:latin typeface="Times New Roman" panose="02020603050405020304" pitchFamily="18" charset="0"/>
                <a:ea typeface="Calibri" panose="020F0502020204030204" pitchFamily="34" charset="0"/>
                <a:cs typeface="Times New Roman" panose="02020603050405020304" pitchFamily="18" charset="0"/>
              </a:rPr>
              <a:t>Hands on training on “Breast self examination” were organised along with the </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pPr>
            <a:r>
              <a:rPr lang="en-IN" sz="1600" dirty="0">
                <a:latin typeface="Times New Roman" panose="02020603050405020304" pitchFamily="18" charset="0"/>
                <a:ea typeface="Calibri" panose="020F0502020204030204" pitchFamily="34" charset="0"/>
                <a:cs typeface="Times New Roman" panose="02020603050405020304" pitchFamily="18" charset="0"/>
              </a:rPr>
              <a:t>Awareness walk .</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pPr>
            <a:r>
              <a:rPr lang="en-IN" sz="1600" dirty="0">
                <a:latin typeface="Times New Roman" panose="02020603050405020304" pitchFamily="18" charset="0"/>
                <a:ea typeface="Calibri" panose="020F0502020204030204" pitchFamily="34" charset="0"/>
                <a:cs typeface="Times New Roman" panose="02020603050405020304" pitchFamily="18" charset="0"/>
              </a:rPr>
              <a:t>Free screening Prevention and management camp were also executed. </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800"/>
              </a:spcAft>
              <a:buFont typeface="Symbol" panose="05050102010706020507" pitchFamily="18" charset="2"/>
              <a:buChar char=""/>
            </a:pPr>
            <a:r>
              <a:rPr lang="en-IN" sz="1600" dirty="0">
                <a:latin typeface="Times New Roman" panose="02020603050405020304" pitchFamily="18" charset="0"/>
                <a:ea typeface="Calibri" panose="020F0502020204030204" pitchFamily="34" charset="0"/>
                <a:cs typeface="Times New Roman" panose="02020603050405020304" pitchFamily="18" charset="0"/>
              </a:rPr>
              <a:t>The group of some faculty members were visited to each school and live demonstration and screening method through BSE was explained and demonstrated with the help of AV aid Simulator and live </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pPr>
            <a:r>
              <a:rPr lang="en-IN" sz="1600"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r>
              <a:rPr lang="en-US"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 Coordinator/in-charge who has been assigned for the above best practice (optional) </a:t>
            </a:r>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Name: Prof.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Suhail</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Fatima</a:t>
            </a:r>
          </a:p>
          <a:p>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Designation: organizer</a:t>
            </a:r>
          </a:p>
          <a:p>
            <a:pPr algn="just">
              <a:lnSpc>
                <a:spcPct val="106000"/>
              </a:lnSpc>
              <a:spcAft>
                <a:spcPts val="800"/>
              </a:spcAft>
            </a:pPr>
            <a:r>
              <a:rPr lang="en-IN" sz="1600" dirty="0">
                <a:latin typeface="Times New Roman" panose="02020603050405020304" pitchFamily="18" charset="0"/>
                <a:ea typeface="Calibri" panose="020F0502020204030204" pitchFamily="34" charset="0"/>
                <a:cs typeface="Times New Roman" panose="02020603050405020304" pitchFamily="18" charset="0"/>
              </a:rPr>
              <a:t>c) Period/tenure involved in coordination of the best practice: 201-2020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218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28907" y="-3805"/>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936366"/>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146304" y="2141777"/>
            <a:ext cx="6491875" cy="6770073"/>
          </a:xfrm>
          <a:prstGeom prst="rect">
            <a:avLst/>
          </a:prstGeom>
        </p:spPr>
      </p:pic>
    </p:spTree>
    <p:extLst>
      <p:ext uri="{BB962C8B-B14F-4D97-AF65-F5344CB8AC3E}">
        <p14:creationId xmlns:p14="http://schemas.microsoft.com/office/powerpoint/2010/main" val="27481033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IN" b="1" dirty="0"/>
                <a:t>Measures initiated by the Institution for the promotion of gender equity </a:t>
              </a:r>
              <a:endParaRPr lang="en-US" b="1" i="1" dirty="0"/>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4"/>
          <p:cNvSpPr>
            <a:spLocks noChangeArrowheads="1"/>
          </p:cNvSpPr>
          <p:nvPr/>
        </p:nvSpPr>
        <p:spPr bwMode="auto">
          <a:xfrm>
            <a:off x="914400" y="220136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1" name="Group 1"/>
          <p:cNvGrpSpPr>
            <a:grpSpLocks/>
          </p:cNvGrpSpPr>
          <p:nvPr/>
        </p:nvGrpSpPr>
        <p:grpSpPr bwMode="auto">
          <a:xfrm>
            <a:off x="914400" y="2201365"/>
            <a:ext cx="4819650" cy="3352800"/>
            <a:chOff x="0" y="0"/>
            <a:chExt cx="7590" cy="5280"/>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590" cy="52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p:cNvSpPr txBox="1">
              <a:spLocks noChangeArrowheads="1"/>
            </p:cNvSpPr>
            <p:nvPr/>
          </p:nvSpPr>
          <p:spPr bwMode="auto">
            <a:xfrm>
              <a:off x="2563" y="4403"/>
              <a:ext cx="2460" cy="660"/>
            </a:xfrm>
            <a:prstGeom prst="rect">
              <a:avLst/>
            </a:prstGeom>
            <a:solidFill>
              <a:srgbClr val="000000">
                <a:alpha val="6470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n-US" sz="1000" b="0" i="0" u="none" strike="noStrike" cap="none" normalizeH="0" baseline="0" smtClean="0">
                  <a:ln>
                    <a:noFill/>
                  </a:ln>
                  <a:solidFill>
                    <a:srgbClr val="FFFFFF"/>
                  </a:solidFill>
                  <a:effectLst/>
                  <a:latin typeface="Roboto"/>
                  <a:ea typeface="Times New Roman" panose="02020603050405020304" pitchFamily="18" charset="0"/>
                </a:rPr>
                <a:t>Latitude: 28.30563</a:t>
              </a:r>
              <a:endParaRPr kumimoji="0" lang="et-EE" altLang="en-US" sz="4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n-US" sz="1000" b="0" i="0" u="none" strike="noStrike" cap="none" normalizeH="0" baseline="0" smtClean="0">
                  <a:ln>
                    <a:noFill/>
                  </a:ln>
                  <a:solidFill>
                    <a:srgbClr val="FFFFFF"/>
                  </a:solidFill>
                  <a:effectLst/>
                  <a:latin typeface="Roboto"/>
                  <a:ea typeface="Times New Roman" panose="02020603050405020304" pitchFamily="18" charset="0"/>
                </a:rPr>
                <a:t>Longitude: 77.15309</a:t>
              </a:r>
              <a:endParaRPr kumimoji="0" lang="et-EE" alt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397378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IN" b="1" dirty="0"/>
                <a:t>Measures initiated by the Institution for the promotion of gender equity </a:t>
              </a:r>
              <a:endParaRPr lang="en-US" b="1" i="1" dirty="0"/>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1"/>
          <p:cNvGrpSpPr>
            <a:grpSpLocks/>
          </p:cNvGrpSpPr>
          <p:nvPr/>
        </p:nvGrpSpPr>
        <p:grpSpPr bwMode="auto">
          <a:xfrm>
            <a:off x="351692" y="2201365"/>
            <a:ext cx="6201508" cy="3777404"/>
            <a:chOff x="2270" y="254"/>
            <a:chExt cx="7695" cy="3617"/>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9" y="254"/>
              <a:ext cx="7695" cy="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4888" y="2607"/>
              <a:ext cx="2460" cy="660"/>
            </a:xfrm>
            <a:prstGeom prst="rect">
              <a:avLst/>
            </a:prstGeom>
            <a:solidFill>
              <a:srgbClr val="000000">
                <a:alpha val="6470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388"/>
                </a:spcBef>
                <a:spcAft>
                  <a:spcPts val="800"/>
                </a:spcAft>
                <a:buClrTx/>
                <a:buSzTx/>
                <a:buFontTx/>
                <a:buNone/>
                <a:tabLst/>
              </a:pPr>
              <a:r>
                <a:rPr kumimoji="0" lang="en-US" altLang="en-US" sz="1000" b="0" i="0" u="none" strike="noStrike" cap="none" normalizeH="0" baseline="0" smtClean="0">
                  <a:ln>
                    <a:noFill/>
                  </a:ln>
                  <a:solidFill>
                    <a:srgbClr val="FFFFFF"/>
                  </a:solidFill>
                  <a:effectLst/>
                  <a:latin typeface="Roboto"/>
                </a:rPr>
                <a:t>Latitude: 28.30563</a:t>
              </a:r>
              <a:endParaRPr kumimoji="0" lang="en-US" altLang="en-US" sz="1000" b="0" i="0" u="none" strike="noStrike" cap="none" normalizeH="0" baseline="0" smtClean="0">
                <a:ln>
                  <a:noFill/>
                </a:ln>
                <a:solidFill>
                  <a:schemeClr val="tx1"/>
                </a:solidFill>
                <a:effectLst/>
                <a:latin typeface="Roboto"/>
              </a:endParaRPr>
            </a:p>
            <a:p>
              <a:pPr marL="0" marR="0" lvl="0" indent="0" algn="l" defTabSz="914400" rtl="0" eaLnBrk="0" fontAlgn="base" latinLnBrk="0" hangingPunct="0">
                <a:lnSpc>
                  <a:spcPct val="100000"/>
                </a:lnSpc>
                <a:spcBef>
                  <a:spcPts val="50"/>
                </a:spcBef>
                <a:spcAft>
                  <a:spcPts val="800"/>
                </a:spcAft>
                <a:buClrTx/>
                <a:buSzTx/>
                <a:buFontTx/>
                <a:buNone/>
                <a:tabLst/>
              </a:pPr>
              <a:r>
                <a:rPr kumimoji="0" lang="en-US" altLang="en-US" sz="1000" b="0" i="0" u="none" strike="noStrike" cap="none" normalizeH="0" baseline="0" smtClean="0">
                  <a:ln>
                    <a:noFill/>
                  </a:ln>
                  <a:solidFill>
                    <a:srgbClr val="FFFFFF"/>
                  </a:solidFill>
                  <a:effectLst/>
                  <a:latin typeface="Roboto"/>
                </a:rPr>
                <a:t>Longitude: 77.15309</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193008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88072" y="2201365"/>
            <a:ext cx="7071359" cy="5863643"/>
          </a:xfrm>
          <a:prstGeom prst="rect">
            <a:avLst/>
          </a:prstGeom>
        </p:spPr>
      </p:pic>
    </p:spTree>
    <p:extLst>
      <p:ext uri="{BB962C8B-B14F-4D97-AF65-F5344CB8AC3E}">
        <p14:creationId xmlns:p14="http://schemas.microsoft.com/office/powerpoint/2010/main" val="2647621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64008" y="2857259"/>
            <a:ext cx="6587947" cy="4940961"/>
          </a:xfrm>
          <a:prstGeom prst="rect">
            <a:avLst/>
          </a:prstGeom>
        </p:spPr>
      </p:pic>
    </p:spTree>
    <p:extLst>
      <p:ext uri="{BB962C8B-B14F-4D97-AF65-F5344CB8AC3E}">
        <p14:creationId xmlns:p14="http://schemas.microsoft.com/office/powerpoint/2010/main" val="1758668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9144" y="2857259"/>
            <a:ext cx="6661099" cy="4995825"/>
          </a:xfrm>
          <a:prstGeom prst="rect">
            <a:avLst/>
          </a:prstGeom>
        </p:spPr>
      </p:pic>
    </p:spTree>
    <p:extLst>
      <p:ext uri="{BB962C8B-B14F-4D97-AF65-F5344CB8AC3E}">
        <p14:creationId xmlns:p14="http://schemas.microsoft.com/office/powerpoint/2010/main" val="1616799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p:nvPr/>
        </p:nvPicPr>
        <p:blipFill>
          <a:blip r:embed="rId3"/>
          <a:srcRect/>
          <a:stretch>
            <a:fillRect/>
          </a:stretch>
        </p:blipFill>
        <p:spPr bwMode="auto">
          <a:xfrm>
            <a:off x="274320" y="2354921"/>
            <a:ext cx="6016752" cy="3881287"/>
          </a:xfrm>
          <a:prstGeom prst="rect">
            <a:avLst/>
          </a:prstGeom>
          <a:noFill/>
          <a:ln w="9525">
            <a:noFill/>
            <a:miter lim="800000"/>
            <a:headEnd/>
            <a:tailEnd/>
          </a:ln>
        </p:spPr>
      </p:pic>
      <p:pic>
        <p:nvPicPr>
          <p:cNvPr id="12" name="Picture 11" descr="C:\Users\dell\Downloads\WhatsApp Image 2022-04-29 at 12.44.27 PM.jpeg"/>
          <p:cNvPicPr/>
          <p:nvPr/>
        </p:nvPicPr>
        <p:blipFill>
          <a:blip r:embed="rId4"/>
          <a:srcRect/>
          <a:stretch>
            <a:fillRect/>
          </a:stretch>
        </p:blipFill>
        <p:spPr bwMode="auto">
          <a:xfrm>
            <a:off x="988123" y="6197014"/>
            <a:ext cx="4589145" cy="2228215"/>
          </a:xfrm>
          <a:prstGeom prst="rect">
            <a:avLst/>
          </a:prstGeom>
          <a:noFill/>
          <a:ln w="9525">
            <a:noFill/>
            <a:miter lim="800000"/>
            <a:headEnd/>
            <a:tailEnd/>
          </a:ln>
        </p:spPr>
      </p:pic>
      <p:sp>
        <p:nvSpPr>
          <p:cNvPr id="13" name="Text Box 4"/>
          <p:cNvSpPr txBox="1">
            <a:spLocks noChangeArrowheads="1"/>
          </p:cNvSpPr>
          <p:nvPr/>
        </p:nvSpPr>
        <p:spPr bwMode="auto">
          <a:xfrm>
            <a:off x="988123" y="7662465"/>
            <a:ext cx="1352741" cy="616191"/>
          </a:xfrm>
          <a:prstGeom prst="rect">
            <a:avLst/>
          </a:prstGeom>
          <a:solidFill>
            <a:schemeClr val="bg1">
              <a:alpha val="6470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388"/>
              </a:spcBef>
              <a:spcAft>
                <a:spcPts val="800"/>
              </a:spcAft>
              <a:buClrTx/>
              <a:buSzTx/>
              <a:buFontTx/>
              <a:buNone/>
              <a:tabLst/>
            </a:pPr>
            <a:r>
              <a:rPr kumimoji="0" lang="en-US" altLang="en-US" sz="1000" b="0" i="0" u="none" strike="noStrike" cap="none" normalizeH="0" baseline="0" dirty="0" smtClean="0">
                <a:ln>
                  <a:noFill/>
                </a:ln>
                <a:effectLst/>
                <a:latin typeface="Roboto"/>
              </a:rPr>
              <a:t>Latitude: 28.30563</a:t>
            </a:r>
          </a:p>
          <a:p>
            <a:pPr marL="0" marR="0" lvl="0" indent="0" algn="l" defTabSz="914400" rtl="0" eaLnBrk="0" fontAlgn="base" latinLnBrk="0" hangingPunct="0">
              <a:lnSpc>
                <a:spcPct val="100000"/>
              </a:lnSpc>
              <a:spcBef>
                <a:spcPts val="50"/>
              </a:spcBef>
              <a:spcAft>
                <a:spcPts val="800"/>
              </a:spcAft>
              <a:buClrTx/>
              <a:buSzTx/>
              <a:buFontTx/>
              <a:buNone/>
              <a:tabLst/>
            </a:pPr>
            <a:r>
              <a:rPr kumimoji="0" lang="en-US" altLang="en-US" sz="1000" b="0" i="0" u="none" strike="noStrike" cap="none" normalizeH="0" baseline="0" dirty="0" smtClean="0">
                <a:ln>
                  <a:noFill/>
                </a:ln>
                <a:effectLst/>
                <a:latin typeface="Roboto"/>
              </a:rPr>
              <a:t>Longitude: 77.15309</a:t>
            </a:r>
            <a:endParaRPr kumimoji="0" lang="en-US" altLang="en-US" sz="1800" b="0" i="0" u="none" strike="noStrike" cap="none" normalizeH="0" baseline="0" dirty="0" smtClean="0">
              <a:ln>
                <a:noFill/>
              </a:ln>
              <a:effectLst/>
              <a:latin typeface="Arial" panose="020B0604020202020204" pitchFamily="34" charset="0"/>
            </a:endParaRPr>
          </a:p>
        </p:txBody>
      </p:sp>
    </p:spTree>
    <p:extLst>
      <p:ext uri="{BB962C8B-B14F-4D97-AF65-F5344CB8AC3E}">
        <p14:creationId xmlns:p14="http://schemas.microsoft.com/office/powerpoint/2010/main" val="2362354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IN" b="1" dirty="0"/>
                <a:t>Measures initiated by the Institution for the promotion of gender equity </a:t>
              </a:r>
              <a:endParaRPr lang="en-US" b="1" i="1" dirty="0"/>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
          <p:cNvGrpSpPr>
            <a:grpSpLocks/>
          </p:cNvGrpSpPr>
          <p:nvPr/>
        </p:nvGrpSpPr>
        <p:grpSpPr bwMode="auto">
          <a:xfrm>
            <a:off x="527538" y="2434723"/>
            <a:ext cx="6025662" cy="3333031"/>
            <a:chOff x="2489" y="287"/>
            <a:chExt cx="7260" cy="357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 y="286"/>
              <a:ext cx="7260" cy="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7066" y="502"/>
              <a:ext cx="2460" cy="660"/>
            </a:xfrm>
            <a:prstGeom prst="rect">
              <a:avLst/>
            </a:prstGeom>
            <a:solidFill>
              <a:schemeClr val="bg1">
                <a:alpha val="6470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388"/>
                </a:spcBef>
                <a:spcAft>
                  <a:spcPts val="800"/>
                </a:spcAft>
                <a:buClrTx/>
                <a:buSzTx/>
                <a:buFontTx/>
                <a:buNone/>
                <a:tabLst/>
              </a:pPr>
              <a:r>
                <a:rPr kumimoji="0" lang="en-US" altLang="en-US" sz="1000" b="0" i="0" u="none" strike="noStrike" cap="none" normalizeH="0" baseline="0" dirty="0" smtClean="0">
                  <a:ln>
                    <a:noFill/>
                  </a:ln>
                  <a:effectLst/>
                  <a:latin typeface="Roboto"/>
                </a:rPr>
                <a:t>Latitude: 28.30563</a:t>
              </a:r>
            </a:p>
            <a:p>
              <a:pPr marL="0" marR="0" lvl="0" indent="0" algn="l" defTabSz="914400" rtl="0" eaLnBrk="0" fontAlgn="base" latinLnBrk="0" hangingPunct="0">
                <a:lnSpc>
                  <a:spcPct val="100000"/>
                </a:lnSpc>
                <a:spcBef>
                  <a:spcPts val="50"/>
                </a:spcBef>
                <a:spcAft>
                  <a:spcPts val="800"/>
                </a:spcAft>
                <a:buClrTx/>
                <a:buSzTx/>
                <a:buFontTx/>
                <a:buNone/>
                <a:tabLst/>
              </a:pPr>
              <a:r>
                <a:rPr kumimoji="0" lang="en-US" altLang="en-US" sz="1000" b="0" i="0" u="none" strike="noStrike" cap="none" normalizeH="0" baseline="0" dirty="0" smtClean="0">
                  <a:ln>
                    <a:noFill/>
                  </a:ln>
                  <a:effectLst/>
                  <a:latin typeface="Roboto"/>
                </a:rPr>
                <a:t>Longitude: 77.15309</a:t>
              </a:r>
              <a:endParaRPr kumimoji="0" lang="en-US" altLang="en-US" sz="1800" b="0" i="0" u="none" strike="noStrike" cap="none" normalizeH="0" baseline="0" dirty="0" smtClean="0">
                <a:ln>
                  <a:noFill/>
                </a:ln>
                <a:effectLst/>
                <a:latin typeface="Arial" panose="020B0604020202020204" pitchFamily="34" charset="0"/>
              </a:endParaRPr>
            </a:p>
          </p:txBody>
        </p:sp>
      </p:grpSp>
    </p:spTree>
    <p:extLst>
      <p:ext uri="{BB962C8B-B14F-4D97-AF65-F5344CB8AC3E}">
        <p14:creationId xmlns:p14="http://schemas.microsoft.com/office/powerpoint/2010/main" val="2970138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146304" y="2857259"/>
            <a:ext cx="6696565" cy="5022425"/>
          </a:xfrm>
          <a:prstGeom prst="rect">
            <a:avLst/>
          </a:prstGeom>
        </p:spPr>
      </p:pic>
    </p:spTree>
    <p:extLst>
      <p:ext uri="{BB962C8B-B14F-4D97-AF65-F5344CB8AC3E}">
        <p14:creationId xmlns:p14="http://schemas.microsoft.com/office/powerpoint/2010/main" val="4062868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112776" y="2857259"/>
            <a:ext cx="6539179" cy="4904385"/>
          </a:xfrm>
          <a:prstGeom prst="rect">
            <a:avLst/>
          </a:prstGeom>
        </p:spPr>
      </p:pic>
    </p:spTree>
    <p:extLst>
      <p:ext uri="{BB962C8B-B14F-4D97-AF65-F5344CB8AC3E}">
        <p14:creationId xmlns:p14="http://schemas.microsoft.com/office/powerpoint/2010/main" val="1103487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3"/>
          <a:stretch>
            <a:fillRect/>
          </a:stretch>
        </p:blipFill>
        <p:spPr>
          <a:xfrm>
            <a:off x="-72830" y="2651761"/>
            <a:ext cx="6915700" cy="5186776"/>
          </a:xfrm>
          <a:prstGeom prst="rect">
            <a:avLst/>
          </a:prstGeom>
        </p:spPr>
      </p:pic>
    </p:spTree>
    <p:extLst>
      <p:ext uri="{BB962C8B-B14F-4D97-AF65-F5344CB8AC3E}">
        <p14:creationId xmlns:p14="http://schemas.microsoft.com/office/powerpoint/2010/main" val="69486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09956" y="7643899"/>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3"/>
          <a:stretch>
            <a:fillRect/>
          </a:stretch>
        </p:blipFill>
        <p:spPr>
          <a:xfrm>
            <a:off x="261773" y="2674205"/>
            <a:ext cx="5952782" cy="4403251"/>
          </a:xfrm>
          <a:prstGeom prst="rect">
            <a:avLst/>
          </a:prstGeom>
        </p:spPr>
      </p:pic>
    </p:spTree>
    <p:extLst>
      <p:ext uri="{BB962C8B-B14F-4D97-AF65-F5344CB8AC3E}">
        <p14:creationId xmlns:p14="http://schemas.microsoft.com/office/powerpoint/2010/main" val="31725233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128016" y="2857259"/>
            <a:ext cx="6523939" cy="5068977"/>
          </a:xfrm>
          <a:prstGeom prst="rect">
            <a:avLst/>
          </a:prstGeom>
        </p:spPr>
      </p:pic>
    </p:spTree>
    <p:extLst>
      <p:ext uri="{BB962C8B-B14F-4D97-AF65-F5344CB8AC3E}">
        <p14:creationId xmlns:p14="http://schemas.microsoft.com/office/powerpoint/2010/main" val="19371855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95966" y="2354921"/>
            <a:ext cx="6663357" cy="4405117"/>
          </a:xfrm>
          <a:prstGeom prst="rect">
            <a:avLst/>
          </a:prstGeom>
        </p:spPr>
        <p:txBody>
          <a:bodyPr wrap="square">
            <a:spAutoFit/>
          </a:bodyPr>
          <a:lstStyle/>
          <a:p>
            <a:pPr marL="228600" marR="0">
              <a:lnSpc>
                <a:spcPct val="106000"/>
              </a:lnSpc>
              <a:spcBef>
                <a:spcPts val="0"/>
              </a:spcBef>
              <a:spcAft>
                <a:spcPts val="800"/>
              </a:spcAft>
            </a:pPr>
            <a:r>
              <a:rPr lang="en-IN" sz="1200" b="1" dirty="0">
                <a:latin typeface="Times New Roman" panose="02020603050405020304" pitchFamily="18" charset="0"/>
                <a:ea typeface="Calibri" panose="020F0502020204030204" pitchFamily="34" charset="0"/>
                <a:cs typeface="Times New Roman" panose="02020603050405020304" pitchFamily="18" charset="0"/>
              </a:rPr>
              <a:t>Title of the Practice</a:t>
            </a:r>
            <a:r>
              <a:rPr lang="en-IN" sz="1200" dirty="0">
                <a:latin typeface="Times New Roman" panose="02020603050405020304" pitchFamily="18" charset="0"/>
                <a:ea typeface="Calibri" panose="020F0502020204030204" pitchFamily="34" charset="0"/>
                <a:cs typeface="Times New Roman" panose="02020603050405020304" pitchFamily="18" charset="0"/>
              </a:rPr>
              <a:t> : (</a:t>
            </a:r>
            <a:r>
              <a:rPr lang="en-IN" sz="1200" b="1" dirty="0">
                <a:latin typeface="Times New Roman" panose="02020603050405020304" pitchFamily="18" charset="0"/>
                <a:ea typeface="Calibri" panose="020F0502020204030204" pitchFamily="34" charset="0"/>
                <a:cs typeface="Times New Roman" panose="02020603050405020304" pitchFamily="18" charset="0"/>
              </a:rPr>
              <a:t>Green Menstruation Drive</a:t>
            </a:r>
            <a:r>
              <a:rPr lang="en-IN" sz="1200" dirty="0">
                <a:latin typeface="Times New Roman" panose="02020603050405020304" pitchFamily="18" charset="0"/>
                <a:ea typeface="Calibri" panose="020F0502020204030204" pitchFamily="34" charset="0"/>
                <a:cs typeface="Times New Roman" panose="02020603050405020304" pitchFamily="18" charset="0"/>
              </a:rPr>
              <a:t>): Dealing with new disposal methods of sanitary pads and use of new type of sanitary pads which lessen the burden on earth by non degradable pads</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6000"/>
              </a:lnSpc>
              <a:spcBef>
                <a:spcPts val="0"/>
              </a:spcBef>
              <a:spcAft>
                <a:spcPts val="800"/>
              </a:spcAft>
            </a:pPr>
            <a:r>
              <a:rPr lang="en-IN" sz="1200" b="1" dirty="0">
                <a:latin typeface="Times New Roman" panose="02020603050405020304" pitchFamily="18" charset="0"/>
                <a:ea typeface="Calibri" panose="020F0502020204030204" pitchFamily="34" charset="0"/>
                <a:cs typeface="Times New Roman" panose="02020603050405020304" pitchFamily="18" charset="0"/>
              </a:rPr>
              <a:t>Objectives of the Practices</a:t>
            </a:r>
            <a:r>
              <a:rPr lang="en-IN" sz="1200" dirty="0">
                <a:latin typeface="Times New Roman" panose="02020603050405020304" pitchFamily="18" charset="0"/>
                <a:ea typeface="Calibri" panose="020F0502020204030204" pitchFamily="34" charset="0"/>
                <a:cs typeface="Times New Roman" panose="02020603050405020304" pitchFamily="18" charset="0"/>
              </a:rPr>
              <a:t> : To generate awareness among students  and other employees of </a:t>
            </a:r>
            <a:r>
              <a:rPr lang="en-IN" sz="1200" dirty="0" err="1">
                <a:latin typeface="Times New Roman" panose="02020603050405020304" pitchFamily="18" charset="0"/>
                <a:ea typeface="Calibri" panose="020F0502020204030204" pitchFamily="34" charset="0"/>
                <a:cs typeface="Times New Roman" panose="02020603050405020304" pitchFamily="18" charset="0"/>
              </a:rPr>
              <a:t>Jamia</a:t>
            </a:r>
            <a:r>
              <a:rPr lang="en-IN" sz="1200" dirty="0">
                <a:latin typeface="Times New Roman" panose="02020603050405020304" pitchFamily="18" charset="0"/>
                <a:ea typeface="Calibri" panose="020F0502020204030204" pitchFamily="34" charset="0"/>
                <a:cs typeface="Times New Roman" panose="02020603050405020304" pitchFamily="18" charset="0"/>
              </a:rPr>
              <a:t> </a:t>
            </a:r>
            <a:r>
              <a:rPr lang="en-IN" sz="1200" dirty="0" err="1">
                <a:latin typeface="Times New Roman" panose="02020603050405020304" pitchFamily="18" charset="0"/>
                <a:ea typeface="Calibri" panose="020F0502020204030204" pitchFamily="34" charset="0"/>
                <a:cs typeface="Times New Roman" panose="02020603050405020304" pitchFamily="18" charset="0"/>
              </a:rPr>
              <a:t>Hamdard</a:t>
            </a:r>
            <a:r>
              <a:rPr lang="en-IN" sz="1200" dirty="0">
                <a:latin typeface="Times New Roman" panose="02020603050405020304" pitchFamily="18" charset="0"/>
                <a:ea typeface="Calibri" panose="020F0502020204030204" pitchFamily="34" charset="0"/>
                <a:cs typeface="Times New Roman" panose="02020603050405020304" pitchFamily="18" charset="0"/>
              </a:rPr>
              <a:t> in particular the females  of managing  and disposing off methods of  Menstruation sanitary pads  as a part of Green Menstruation Drive and Pledge taking ceremony have been organised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indent="228600">
              <a:lnSpc>
                <a:spcPct val="106000"/>
              </a:lnSpc>
              <a:spcAft>
                <a:spcPts val="800"/>
              </a:spcAft>
            </a:pPr>
            <a:r>
              <a:rPr lang="en-IN" sz="1200" dirty="0">
                <a:latin typeface="Times New Roman" panose="02020603050405020304" pitchFamily="18" charset="0"/>
                <a:ea typeface="Calibri" panose="020F0502020204030204" pitchFamily="34" charset="0"/>
                <a:cs typeface="Times New Roman" panose="02020603050405020304" pitchFamily="18" charset="0"/>
              </a:rPr>
              <a:t>The Practice has been arranged in the following manner: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pPr>
            <a:r>
              <a:rPr lang="en-IN" sz="1200" dirty="0">
                <a:latin typeface="Times New Roman" panose="02020603050405020304" pitchFamily="18" charset="0"/>
                <a:ea typeface="Calibri" panose="020F0502020204030204" pitchFamily="34" charset="0"/>
                <a:cs typeface="Times New Roman" panose="02020603050405020304" pitchFamily="18" charset="0"/>
              </a:rPr>
              <a:t>Awareness walks:</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pPr>
            <a:r>
              <a:rPr lang="en-IN" sz="1200" dirty="0">
                <a:latin typeface="Times New Roman" panose="02020603050405020304" pitchFamily="18" charset="0"/>
                <a:ea typeface="Calibri" panose="020F0502020204030204" pitchFamily="34" charset="0"/>
                <a:cs typeface="Times New Roman" panose="02020603050405020304" pitchFamily="18" charset="0"/>
              </a:rPr>
              <a:t>Guest Lecture and Hands on training and live demonstration and pledge taking ceremony have been organised in University.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pPr>
            <a:r>
              <a:rPr lang="en-IN" sz="1200" dirty="0">
                <a:latin typeface="Times New Roman" panose="02020603050405020304" pitchFamily="18" charset="0"/>
                <a:ea typeface="Calibri" panose="020F0502020204030204" pitchFamily="34" charset="0"/>
                <a:cs typeface="Times New Roman" panose="02020603050405020304" pitchFamily="18" charset="0"/>
              </a:rPr>
              <a:t>Title of Workshop: Green Menstruation Drive</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pPr>
            <a:r>
              <a:rPr lang="en-IN" sz="1200" dirty="0">
                <a:latin typeface="Times New Roman" panose="02020603050405020304" pitchFamily="18" charset="0"/>
                <a:ea typeface="Calibri" panose="020F0502020204030204" pitchFamily="34" charset="0"/>
                <a:cs typeface="Times New Roman" panose="02020603050405020304" pitchFamily="18" charset="0"/>
              </a:rPr>
              <a:t>Guest Speaker: Dr </a:t>
            </a:r>
            <a:r>
              <a:rPr lang="en-IN" sz="1200" dirty="0" err="1">
                <a:latin typeface="Times New Roman" panose="02020603050405020304" pitchFamily="18" charset="0"/>
                <a:ea typeface="Calibri" panose="020F0502020204030204" pitchFamily="34" charset="0"/>
                <a:cs typeface="Times New Roman" panose="02020603050405020304" pitchFamily="18" charset="0"/>
              </a:rPr>
              <a:t>Neha</a:t>
            </a:r>
            <a:r>
              <a:rPr lang="en-IN" sz="1200" dirty="0">
                <a:latin typeface="Times New Roman" panose="02020603050405020304" pitchFamily="18" charset="0"/>
                <a:ea typeface="Calibri" panose="020F0502020204030204" pitchFamily="34" charset="0"/>
                <a:cs typeface="Times New Roman" panose="02020603050405020304" pitchFamily="18" charset="0"/>
              </a:rPr>
              <a:t> Gupta HIMSR</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800"/>
              </a:spcAft>
              <a:buFont typeface="Symbol" panose="05050102010706020507" pitchFamily="18" charset="2"/>
              <a:buChar char=""/>
            </a:pPr>
            <a:r>
              <a:rPr lang="en-IN" sz="1200" dirty="0">
                <a:latin typeface="Times New Roman" panose="02020603050405020304" pitchFamily="18" charset="0"/>
                <a:ea typeface="Calibri" panose="020F0502020204030204" pitchFamily="34" charset="0"/>
                <a:cs typeface="Times New Roman" panose="02020603050405020304" pitchFamily="18" charset="0"/>
              </a:rPr>
              <a:t>During the programme an oath was taken by both staff and students of </a:t>
            </a:r>
            <a:r>
              <a:rPr lang="en-IN" sz="1200" dirty="0" err="1">
                <a:latin typeface="Times New Roman" panose="02020603050405020304" pitchFamily="18" charset="0"/>
                <a:ea typeface="Calibri" panose="020F0502020204030204" pitchFamily="34" charset="0"/>
                <a:cs typeface="Times New Roman" panose="02020603050405020304" pitchFamily="18" charset="0"/>
              </a:rPr>
              <a:t>Jamia</a:t>
            </a:r>
            <a:r>
              <a:rPr lang="en-IN" sz="1200" dirty="0">
                <a:latin typeface="Times New Roman" panose="02020603050405020304" pitchFamily="18" charset="0"/>
                <a:ea typeface="Calibri" panose="020F0502020204030204" pitchFamily="34" charset="0"/>
                <a:cs typeface="Times New Roman" panose="02020603050405020304" pitchFamily="18" charset="0"/>
              </a:rPr>
              <a:t> </a:t>
            </a:r>
            <a:r>
              <a:rPr lang="en-IN" sz="1200" dirty="0" err="1">
                <a:latin typeface="Times New Roman" panose="02020603050405020304" pitchFamily="18" charset="0"/>
                <a:ea typeface="Calibri" panose="020F0502020204030204" pitchFamily="34" charset="0"/>
                <a:cs typeface="Times New Roman" panose="02020603050405020304" pitchFamily="18" charset="0"/>
              </a:rPr>
              <a:t>Hamdard</a:t>
            </a:r>
            <a:r>
              <a:rPr lang="en-IN" sz="1200" dirty="0">
                <a:latin typeface="Times New Roman" panose="02020603050405020304" pitchFamily="18" charset="0"/>
                <a:ea typeface="Calibri" panose="020F0502020204030204" pitchFamily="34" charset="0"/>
                <a:cs typeface="Times New Roman" panose="02020603050405020304" pitchFamily="18" charset="0"/>
              </a:rPr>
              <a:t>: Inaugurated by Pro Vice Chancellor: </a:t>
            </a:r>
            <a:r>
              <a:rPr lang="en-IN" sz="1200" dirty="0" err="1">
                <a:latin typeface="Times New Roman" panose="02020603050405020304" pitchFamily="18" charset="0"/>
                <a:ea typeface="Calibri" panose="020F0502020204030204" pitchFamily="34" charset="0"/>
                <a:cs typeface="Times New Roman" panose="02020603050405020304" pitchFamily="18" charset="0"/>
              </a:rPr>
              <a:t>Aprox</a:t>
            </a:r>
            <a:r>
              <a:rPr lang="en-IN" sz="1200" dirty="0">
                <a:latin typeface="Times New Roman" panose="02020603050405020304" pitchFamily="18" charset="0"/>
                <a:ea typeface="Calibri" panose="020F0502020204030204" pitchFamily="34" charset="0"/>
                <a:cs typeface="Times New Roman" panose="02020603050405020304" pitchFamily="18" charset="0"/>
              </a:rPr>
              <a:t>: more than 200 Students and staff of SUMER, Nursing School, MUH and HAHCH were the participants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6000"/>
              </a:lnSpc>
              <a:spcAft>
                <a:spcPts val="800"/>
              </a:spcAft>
            </a:pPr>
            <a:r>
              <a:rPr lang="en-IN"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Coordinator/in-charge who has been assigned for the above best practice (optional) </a:t>
            </a:r>
            <a:endPar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Name: Prof. </a:t>
            </a:r>
            <a:r>
              <a:rPr lang="en-US"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Suhail</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Fatima</a:t>
            </a:r>
          </a:p>
          <a:p>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Designation: organizer</a:t>
            </a:r>
          </a:p>
          <a:p>
            <a:pPr algn="just">
              <a:lnSpc>
                <a:spcPct val="106000"/>
              </a:lnSpc>
              <a:spcAft>
                <a:spcPts val="800"/>
              </a:spcAft>
            </a:pPr>
            <a:r>
              <a:rPr lang="en-IN" sz="1200" dirty="0">
                <a:latin typeface="Times New Roman" panose="02020603050405020304" pitchFamily="18" charset="0"/>
                <a:ea typeface="Calibri" panose="020F0502020204030204" pitchFamily="34" charset="0"/>
                <a:cs typeface="Times New Roman" panose="02020603050405020304" pitchFamily="18" charset="0"/>
              </a:rPr>
              <a:t>c) Period/tenure involved in coordination of the best practice: </a:t>
            </a:r>
            <a:r>
              <a:rPr lang="en-IN" sz="1200" dirty="0" smtClean="0">
                <a:latin typeface="Times New Roman" panose="02020603050405020304" pitchFamily="18" charset="0"/>
                <a:ea typeface="Calibri" panose="020F0502020204030204" pitchFamily="34" charset="0"/>
                <a:cs typeface="Times New Roman" panose="02020603050405020304" pitchFamily="18" charset="0"/>
              </a:rPr>
              <a:t>2018-2020</a:t>
            </a:r>
            <a:r>
              <a:rPr lang="en-IN"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6000"/>
              </a:lnSpc>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34875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IN" b="1" dirty="0"/>
                <a:t>Measures initiated by the Institution for the promotion of gender equity </a:t>
              </a:r>
              <a:endParaRPr lang="en-US" b="1" i="1" dirty="0"/>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4"/>
          <p:cNvSpPr>
            <a:spLocks noChangeArrowheads="1"/>
          </p:cNvSpPr>
          <p:nvPr/>
        </p:nvSpPr>
        <p:spPr bwMode="auto">
          <a:xfrm>
            <a:off x="656492" y="242085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1" name="Group 1"/>
          <p:cNvGrpSpPr>
            <a:grpSpLocks/>
          </p:cNvGrpSpPr>
          <p:nvPr/>
        </p:nvGrpSpPr>
        <p:grpSpPr bwMode="auto">
          <a:xfrm>
            <a:off x="656492" y="2420850"/>
            <a:ext cx="5514975" cy="4143375"/>
            <a:chOff x="0" y="0"/>
            <a:chExt cx="8685" cy="6525"/>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685" cy="65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p:cNvSpPr txBox="1">
              <a:spLocks noChangeArrowheads="1"/>
            </p:cNvSpPr>
            <p:nvPr/>
          </p:nvSpPr>
          <p:spPr bwMode="auto">
            <a:xfrm>
              <a:off x="3112" y="5305"/>
              <a:ext cx="2460" cy="660"/>
            </a:xfrm>
            <a:prstGeom prst="rect">
              <a:avLst/>
            </a:prstGeom>
            <a:solidFill>
              <a:srgbClr val="000000">
                <a:alpha val="6470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n-US" sz="1000" b="0" i="0" u="none" strike="noStrike" cap="none" normalizeH="0" baseline="0" smtClean="0">
                  <a:ln>
                    <a:noFill/>
                  </a:ln>
                  <a:solidFill>
                    <a:srgbClr val="FFFFFF"/>
                  </a:solidFill>
                  <a:effectLst/>
                  <a:latin typeface="Roboto"/>
                  <a:ea typeface="Times New Roman" panose="02020603050405020304" pitchFamily="18" charset="0"/>
                </a:rPr>
                <a:t>Latitude: 28.30563</a:t>
              </a:r>
              <a:endParaRPr kumimoji="0" lang="et-EE" altLang="en-US" sz="4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n-US" sz="1000" b="0" i="0" u="none" strike="noStrike" cap="none" normalizeH="0" baseline="0" smtClean="0">
                  <a:ln>
                    <a:noFill/>
                  </a:ln>
                  <a:solidFill>
                    <a:srgbClr val="FFFFFF"/>
                  </a:solidFill>
                  <a:effectLst/>
                  <a:latin typeface="Roboto"/>
                  <a:ea typeface="Times New Roman" panose="02020603050405020304" pitchFamily="18" charset="0"/>
                </a:rPr>
                <a:t>Longitude: 77.15309</a:t>
              </a:r>
              <a:endParaRPr kumimoji="0" lang="et-EE" alt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5847849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259080" y="2857259"/>
            <a:ext cx="6251448" cy="4688587"/>
          </a:xfrm>
          <a:prstGeom prst="rect">
            <a:avLst/>
          </a:prstGeom>
        </p:spPr>
      </p:pic>
    </p:spTree>
    <p:extLst>
      <p:ext uri="{BB962C8B-B14F-4D97-AF65-F5344CB8AC3E}">
        <p14:creationId xmlns:p14="http://schemas.microsoft.com/office/powerpoint/2010/main" val="2935059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p:nvPr/>
        </p:nvPicPr>
        <p:blipFill>
          <a:blip r:embed="rId3"/>
          <a:srcRect/>
          <a:stretch>
            <a:fillRect/>
          </a:stretch>
        </p:blipFill>
        <p:spPr bwMode="auto">
          <a:xfrm>
            <a:off x="145130" y="2201365"/>
            <a:ext cx="6697739" cy="5832648"/>
          </a:xfrm>
          <a:prstGeom prst="rect">
            <a:avLst/>
          </a:prstGeom>
          <a:noFill/>
          <a:ln w="9525">
            <a:noFill/>
            <a:miter lim="800000"/>
            <a:headEnd/>
            <a:tailEnd/>
          </a:ln>
        </p:spPr>
      </p:pic>
    </p:spTree>
    <p:extLst>
      <p:ext uri="{BB962C8B-B14F-4D97-AF65-F5344CB8AC3E}">
        <p14:creationId xmlns:p14="http://schemas.microsoft.com/office/powerpoint/2010/main" val="1147872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IN" b="1" dirty="0"/>
                <a:t>Measures initiated by the Institution for the promotion of gender equity </a:t>
              </a:r>
              <a:endParaRPr lang="en-US" b="1" i="1" dirty="0"/>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
          <p:cNvGrpSpPr>
            <a:grpSpLocks/>
          </p:cNvGrpSpPr>
          <p:nvPr/>
        </p:nvGrpSpPr>
        <p:grpSpPr bwMode="auto">
          <a:xfrm>
            <a:off x="928321" y="2271625"/>
            <a:ext cx="4705350" cy="4441825"/>
            <a:chOff x="2413" y="240"/>
            <a:chExt cx="7410" cy="6995"/>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2" y="239"/>
              <a:ext cx="7410" cy="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
            <p:cNvSpPr txBox="1">
              <a:spLocks noChangeArrowheads="1"/>
            </p:cNvSpPr>
            <p:nvPr/>
          </p:nvSpPr>
          <p:spPr bwMode="auto">
            <a:xfrm>
              <a:off x="4886" y="5958"/>
              <a:ext cx="2460" cy="660"/>
            </a:xfrm>
            <a:prstGeom prst="rect">
              <a:avLst/>
            </a:prstGeom>
            <a:solidFill>
              <a:srgbClr val="000000">
                <a:alpha val="6470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388"/>
                </a:spcBef>
                <a:spcAft>
                  <a:spcPts val="800"/>
                </a:spcAft>
                <a:buClrTx/>
                <a:buSzTx/>
                <a:buFontTx/>
                <a:buNone/>
                <a:tabLst/>
              </a:pPr>
              <a:r>
                <a:rPr kumimoji="0" lang="en-US" altLang="en-US" sz="1000" b="0" i="0" u="none" strike="noStrike" cap="none" normalizeH="0" baseline="0" smtClean="0">
                  <a:ln>
                    <a:noFill/>
                  </a:ln>
                  <a:solidFill>
                    <a:srgbClr val="FFFFFF"/>
                  </a:solidFill>
                  <a:effectLst/>
                  <a:latin typeface="Roboto"/>
                </a:rPr>
                <a:t>Latitude: 28.30563</a:t>
              </a:r>
              <a:endParaRPr kumimoji="0" lang="en-US" altLang="en-US" sz="1000" b="0" i="0" u="none" strike="noStrike" cap="none" normalizeH="0" baseline="0" smtClean="0">
                <a:ln>
                  <a:noFill/>
                </a:ln>
                <a:solidFill>
                  <a:schemeClr val="tx1"/>
                </a:solidFill>
                <a:effectLst/>
                <a:latin typeface="Roboto"/>
              </a:endParaRPr>
            </a:p>
            <a:p>
              <a:pPr marL="0" marR="0" lvl="0" indent="0" algn="l" defTabSz="914400" rtl="0" eaLnBrk="0" fontAlgn="base" latinLnBrk="0" hangingPunct="0">
                <a:lnSpc>
                  <a:spcPct val="100000"/>
                </a:lnSpc>
                <a:spcBef>
                  <a:spcPts val="50"/>
                </a:spcBef>
                <a:spcAft>
                  <a:spcPts val="800"/>
                </a:spcAft>
                <a:buClrTx/>
                <a:buSzTx/>
                <a:buFontTx/>
                <a:buNone/>
                <a:tabLst/>
              </a:pPr>
              <a:r>
                <a:rPr kumimoji="0" lang="en-US" altLang="en-US" sz="1000" b="0" i="0" u="none" strike="noStrike" cap="none" normalizeH="0" baseline="0" smtClean="0">
                  <a:ln>
                    <a:noFill/>
                  </a:ln>
                  <a:solidFill>
                    <a:srgbClr val="FFFFFF"/>
                  </a:solidFill>
                  <a:effectLst/>
                  <a:latin typeface="Roboto"/>
                </a:rPr>
                <a:t>Longitude: 77.15309</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7153618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9144" y="2857259"/>
            <a:ext cx="6852013" cy="5139011"/>
          </a:xfrm>
          <a:prstGeom prst="rect">
            <a:avLst/>
          </a:prstGeom>
        </p:spPr>
      </p:pic>
    </p:spTree>
    <p:extLst>
      <p:ext uri="{BB962C8B-B14F-4D97-AF65-F5344CB8AC3E}">
        <p14:creationId xmlns:p14="http://schemas.microsoft.com/office/powerpoint/2010/main" val="3220975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IN" b="1" dirty="0"/>
                <a:t>Measures initiated by the Institution for the promotion of gender equity </a:t>
              </a:r>
              <a:endParaRPr lang="en-US" b="1" i="1" dirty="0"/>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
          <p:cNvGrpSpPr>
            <a:grpSpLocks/>
          </p:cNvGrpSpPr>
          <p:nvPr/>
        </p:nvGrpSpPr>
        <p:grpSpPr bwMode="auto">
          <a:xfrm>
            <a:off x="493944" y="2354921"/>
            <a:ext cx="5867401" cy="4587876"/>
            <a:chOff x="1499" y="8011"/>
            <a:chExt cx="9240" cy="7225"/>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 y="8011"/>
              <a:ext cx="9240" cy="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4888" y="13961"/>
              <a:ext cx="2460" cy="660"/>
            </a:xfrm>
            <a:prstGeom prst="rect">
              <a:avLst/>
            </a:prstGeom>
            <a:solidFill>
              <a:srgbClr val="000000">
                <a:alpha val="6470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388"/>
                </a:spcBef>
                <a:spcAft>
                  <a:spcPts val="800"/>
                </a:spcAft>
                <a:buClrTx/>
                <a:buSzTx/>
                <a:buFontTx/>
                <a:buNone/>
                <a:tabLst/>
              </a:pPr>
              <a:r>
                <a:rPr kumimoji="0" lang="en-US" altLang="en-US" sz="1000" b="0" i="0" u="none" strike="noStrike" cap="none" normalizeH="0" baseline="0" smtClean="0">
                  <a:ln>
                    <a:noFill/>
                  </a:ln>
                  <a:solidFill>
                    <a:srgbClr val="FFFFFF"/>
                  </a:solidFill>
                  <a:effectLst/>
                  <a:latin typeface="Roboto"/>
                </a:rPr>
                <a:t>Latitude: 28.30563</a:t>
              </a:r>
              <a:endParaRPr kumimoji="0" lang="en-US" altLang="en-US" sz="1000" b="0" i="0" u="none" strike="noStrike" cap="none" normalizeH="0" baseline="0" smtClean="0">
                <a:ln>
                  <a:noFill/>
                </a:ln>
                <a:solidFill>
                  <a:schemeClr val="tx1"/>
                </a:solidFill>
                <a:effectLst/>
                <a:latin typeface="Roboto"/>
              </a:endParaRPr>
            </a:p>
            <a:p>
              <a:pPr marL="0" marR="0" lvl="0" indent="0" algn="l" defTabSz="914400" rtl="0" eaLnBrk="0" fontAlgn="base" latinLnBrk="0" hangingPunct="0">
                <a:lnSpc>
                  <a:spcPct val="100000"/>
                </a:lnSpc>
                <a:spcBef>
                  <a:spcPts val="50"/>
                </a:spcBef>
                <a:spcAft>
                  <a:spcPts val="800"/>
                </a:spcAft>
                <a:buClrTx/>
                <a:buSzTx/>
                <a:buFontTx/>
                <a:buNone/>
                <a:tabLst/>
              </a:pPr>
              <a:r>
                <a:rPr kumimoji="0" lang="en-US" altLang="en-US" sz="1000" b="0" i="0" u="none" strike="noStrike" cap="none" normalizeH="0" baseline="0" smtClean="0">
                  <a:ln>
                    <a:noFill/>
                  </a:ln>
                  <a:solidFill>
                    <a:srgbClr val="FFFFFF"/>
                  </a:solidFill>
                  <a:effectLst/>
                  <a:latin typeface="Roboto"/>
                </a:rPr>
                <a:t>Longitude: 77.15309</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217034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IN" b="1" dirty="0"/>
                <a:t>Measures initiated by the Institution for the promotion of gender equity </a:t>
              </a:r>
              <a:endParaRPr lang="en-US" b="1" i="1" dirty="0"/>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
          <p:cNvGrpSpPr>
            <a:grpSpLocks/>
          </p:cNvGrpSpPr>
          <p:nvPr/>
        </p:nvGrpSpPr>
        <p:grpSpPr bwMode="auto">
          <a:xfrm>
            <a:off x="389681" y="2201365"/>
            <a:ext cx="6048375" cy="4532313"/>
            <a:chOff x="1488" y="614"/>
            <a:chExt cx="9525" cy="7139"/>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 y="614"/>
              <a:ext cx="9525" cy="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4920" y="6354"/>
              <a:ext cx="2460" cy="660"/>
            </a:xfrm>
            <a:prstGeom prst="rect">
              <a:avLst/>
            </a:prstGeom>
            <a:solidFill>
              <a:srgbClr val="000000">
                <a:alpha val="6470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388"/>
                </a:spcBef>
                <a:spcAft>
                  <a:spcPts val="800"/>
                </a:spcAft>
                <a:buClrTx/>
                <a:buSzTx/>
                <a:buFontTx/>
                <a:buNone/>
                <a:tabLst/>
              </a:pPr>
              <a:r>
                <a:rPr kumimoji="0" lang="en-US" altLang="en-US" sz="1000" b="0" i="0" u="none" strike="noStrike" cap="none" normalizeH="0" baseline="0" smtClean="0">
                  <a:ln>
                    <a:noFill/>
                  </a:ln>
                  <a:solidFill>
                    <a:srgbClr val="FFFFFF"/>
                  </a:solidFill>
                  <a:effectLst/>
                  <a:latin typeface="Roboto"/>
                </a:rPr>
                <a:t>Latitude: 28.30563</a:t>
              </a:r>
              <a:endParaRPr kumimoji="0" lang="en-US" altLang="en-US" sz="1000" b="0" i="0" u="none" strike="noStrike" cap="none" normalizeH="0" baseline="0" smtClean="0">
                <a:ln>
                  <a:noFill/>
                </a:ln>
                <a:solidFill>
                  <a:schemeClr val="tx1"/>
                </a:solidFill>
                <a:effectLst/>
                <a:latin typeface="Roboto"/>
              </a:endParaRPr>
            </a:p>
            <a:p>
              <a:pPr marL="0" marR="0" lvl="0" indent="0" algn="l" defTabSz="914400" rtl="0" eaLnBrk="0" fontAlgn="base" latinLnBrk="0" hangingPunct="0">
                <a:lnSpc>
                  <a:spcPct val="100000"/>
                </a:lnSpc>
                <a:spcBef>
                  <a:spcPts val="50"/>
                </a:spcBef>
                <a:spcAft>
                  <a:spcPts val="800"/>
                </a:spcAft>
                <a:buClrTx/>
                <a:buSzTx/>
                <a:buFontTx/>
                <a:buNone/>
                <a:tabLst/>
              </a:pPr>
              <a:r>
                <a:rPr kumimoji="0" lang="en-US" altLang="en-US" sz="1000" b="0" i="0" u="none" strike="noStrike" cap="none" normalizeH="0" baseline="0" smtClean="0">
                  <a:ln>
                    <a:noFill/>
                  </a:ln>
                  <a:solidFill>
                    <a:srgbClr val="FFFFFF"/>
                  </a:solidFill>
                  <a:effectLst/>
                  <a:latin typeface="Roboto"/>
                </a:rPr>
                <a:t>Longitude: 77.15309</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0699588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IN" b="1" dirty="0"/>
                <a:t>Measures initiated by the Institution for the promotion of gender equity </a:t>
              </a:r>
              <a:endParaRPr lang="en-US" b="1" i="1" dirty="0"/>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
          <p:cNvGrpSpPr>
            <a:grpSpLocks/>
          </p:cNvGrpSpPr>
          <p:nvPr/>
        </p:nvGrpSpPr>
        <p:grpSpPr bwMode="auto">
          <a:xfrm>
            <a:off x="470229" y="2249225"/>
            <a:ext cx="6181726" cy="4048125"/>
            <a:chOff x="1288" y="8697"/>
            <a:chExt cx="9735" cy="6375"/>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 y="8696"/>
              <a:ext cx="9735" cy="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5020" y="14131"/>
              <a:ext cx="2460" cy="660"/>
            </a:xfrm>
            <a:prstGeom prst="rect">
              <a:avLst/>
            </a:prstGeom>
            <a:solidFill>
              <a:srgbClr val="000000">
                <a:alpha val="6470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388"/>
                </a:spcBef>
                <a:spcAft>
                  <a:spcPts val="800"/>
                </a:spcAft>
                <a:buClrTx/>
                <a:buSzTx/>
                <a:buFontTx/>
                <a:buNone/>
                <a:tabLst/>
              </a:pPr>
              <a:r>
                <a:rPr kumimoji="0" lang="en-US" altLang="en-US" sz="1000" b="0" i="0" u="none" strike="noStrike" cap="none" normalizeH="0" baseline="0" smtClean="0">
                  <a:ln>
                    <a:noFill/>
                  </a:ln>
                  <a:solidFill>
                    <a:srgbClr val="FFFFFF"/>
                  </a:solidFill>
                  <a:effectLst/>
                  <a:latin typeface="Roboto"/>
                </a:rPr>
                <a:t>Latitude: 28.30563</a:t>
              </a:r>
              <a:endParaRPr kumimoji="0" lang="en-US" altLang="en-US" sz="1000" b="0" i="0" u="none" strike="noStrike" cap="none" normalizeH="0" baseline="0" smtClean="0">
                <a:ln>
                  <a:noFill/>
                </a:ln>
                <a:solidFill>
                  <a:schemeClr val="tx1"/>
                </a:solidFill>
                <a:effectLst/>
                <a:latin typeface="Roboto"/>
              </a:endParaRPr>
            </a:p>
            <a:p>
              <a:pPr marL="0" marR="0" lvl="0" indent="0" algn="l" defTabSz="914400" rtl="0" eaLnBrk="0" fontAlgn="base" latinLnBrk="0" hangingPunct="0">
                <a:lnSpc>
                  <a:spcPct val="100000"/>
                </a:lnSpc>
                <a:spcBef>
                  <a:spcPts val="50"/>
                </a:spcBef>
                <a:spcAft>
                  <a:spcPts val="800"/>
                </a:spcAft>
                <a:buClrTx/>
                <a:buSzTx/>
                <a:buFontTx/>
                <a:buNone/>
                <a:tabLst/>
              </a:pPr>
              <a:r>
                <a:rPr kumimoji="0" lang="en-US" altLang="en-US" sz="1000" b="0" i="0" u="none" strike="noStrike" cap="none" normalizeH="0" baseline="0" smtClean="0">
                  <a:ln>
                    <a:noFill/>
                  </a:ln>
                  <a:solidFill>
                    <a:srgbClr val="FFFFFF"/>
                  </a:solidFill>
                  <a:effectLst/>
                  <a:latin typeface="Roboto"/>
                </a:rPr>
                <a:t>Longitude: 77.15309</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204683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3"/>
          <a:stretch>
            <a:fillRect/>
          </a:stretch>
        </p:blipFill>
        <p:spPr>
          <a:xfrm>
            <a:off x="0" y="2132705"/>
            <a:ext cx="6922311" cy="5243341"/>
          </a:xfrm>
          <a:prstGeom prst="rect">
            <a:avLst/>
          </a:prstGeom>
        </p:spPr>
      </p:pic>
    </p:spTree>
    <p:extLst>
      <p:ext uri="{BB962C8B-B14F-4D97-AF65-F5344CB8AC3E}">
        <p14:creationId xmlns:p14="http://schemas.microsoft.com/office/powerpoint/2010/main" val="895594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IN" b="1" dirty="0"/>
                <a:t>Measures initiated by the Institution for the promotion of gender equity </a:t>
              </a:r>
              <a:endParaRPr lang="en-US" b="1" i="1" dirty="0"/>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a:grpSpLocks/>
          </p:cNvGrpSpPr>
          <p:nvPr/>
        </p:nvGrpSpPr>
        <p:grpSpPr bwMode="auto">
          <a:xfrm>
            <a:off x="194418" y="2222403"/>
            <a:ext cx="6438901" cy="4311650"/>
            <a:chOff x="1224" y="3860"/>
            <a:chExt cx="10140" cy="6791"/>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 y="3860"/>
              <a:ext cx="10140" cy="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4888" y="9374"/>
              <a:ext cx="2460" cy="660"/>
            </a:xfrm>
            <a:prstGeom prst="rect">
              <a:avLst/>
            </a:prstGeom>
            <a:solidFill>
              <a:srgbClr val="000000">
                <a:alpha val="6470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Text Box 5"/>
            <p:cNvSpPr txBox="1">
              <a:spLocks noChangeArrowheads="1"/>
            </p:cNvSpPr>
            <p:nvPr/>
          </p:nvSpPr>
          <p:spPr bwMode="auto">
            <a:xfrm>
              <a:off x="5173" y="9450"/>
              <a:ext cx="1913"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000" b="0" i="0" u="none" strike="noStrike" cap="none" normalizeH="0" baseline="0" smtClean="0">
                  <a:ln>
                    <a:noFill/>
                  </a:ln>
                  <a:solidFill>
                    <a:srgbClr val="FFFFFF"/>
                  </a:solidFill>
                  <a:effectLst/>
                  <a:latin typeface="Roboto"/>
                </a:rPr>
                <a:t>Latitude: 28.30563</a:t>
              </a:r>
              <a:endParaRPr kumimoji="0" lang="en-US" altLang="en-US" sz="1000" b="0" i="0" u="none" strike="noStrike" cap="none" normalizeH="0" baseline="0" smtClean="0">
                <a:ln>
                  <a:noFill/>
                </a:ln>
                <a:solidFill>
                  <a:schemeClr val="tx1"/>
                </a:solidFill>
                <a:effectLst/>
                <a:latin typeface="Roboto"/>
              </a:endParaRPr>
            </a:p>
            <a:p>
              <a:pPr marL="0" marR="0" lvl="0" indent="0" algn="l" defTabSz="914400" rtl="0" eaLnBrk="0" fontAlgn="base" latinLnBrk="0" hangingPunct="0">
                <a:lnSpc>
                  <a:spcPct val="100000"/>
                </a:lnSpc>
                <a:spcBef>
                  <a:spcPts val="50"/>
                </a:spcBef>
                <a:spcAft>
                  <a:spcPts val="800"/>
                </a:spcAft>
                <a:buClrTx/>
                <a:buSzTx/>
                <a:buFontTx/>
                <a:buNone/>
                <a:tabLst/>
              </a:pPr>
              <a:r>
                <a:rPr kumimoji="0" lang="en-US" altLang="en-US" sz="1000" b="0" i="0" u="none" strike="noStrike" cap="none" normalizeH="0" baseline="0" smtClean="0">
                  <a:ln>
                    <a:noFill/>
                  </a:ln>
                  <a:solidFill>
                    <a:srgbClr val="FFFFFF"/>
                  </a:solidFill>
                  <a:effectLst/>
                  <a:latin typeface="Roboto"/>
                </a:rPr>
                <a:t>Longitude: 77.15309</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9567870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IN" b="1" dirty="0"/>
                <a:t>Measures initiated by the Institution for the promotion of gender equity </a:t>
              </a:r>
              <a:endParaRPr lang="en-US" b="1" i="1" dirty="0"/>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
          <p:cNvGrpSpPr>
            <a:grpSpLocks/>
          </p:cNvGrpSpPr>
          <p:nvPr/>
        </p:nvGrpSpPr>
        <p:grpSpPr bwMode="auto">
          <a:xfrm>
            <a:off x="470229" y="2249225"/>
            <a:ext cx="6181726" cy="4048125"/>
            <a:chOff x="1288" y="8697"/>
            <a:chExt cx="9735" cy="6375"/>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 y="8696"/>
              <a:ext cx="9735" cy="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5020" y="14131"/>
              <a:ext cx="2460" cy="660"/>
            </a:xfrm>
            <a:prstGeom prst="rect">
              <a:avLst/>
            </a:prstGeom>
            <a:solidFill>
              <a:srgbClr val="000000">
                <a:alpha val="6470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388"/>
                </a:spcBef>
                <a:spcAft>
                  <a:spcPts val="800"/>
                </a:spcAft>
                <a:buClrTx/>
                <a:buSzTx/>
                <a:buFontTx/>
                <a:buNone/>
                <a:tabLst/>
              </a:pPr>
              <a:r>
                <a:rPr kumimoji="0" lang="en-US" altLang="en-US" sz="1000" b="0" i="0" u="none" strike="noStrike" cap="none" normalizeH="0" baseline="0" smtClean="0">
                  <a:ln>
                    <a:noFill/>
                  </a:ln>
                  <a:solidFill>
                    <a:srgbClr val="FFFFFF"/>
                  </a:solidFill>
                  <a:effectLst/>
                  <a:latin typeface="Roboto"/>
                </a:rPr>
                <a:t>Latitude: 28.30563</a:t>
              </a:r>
              <a:endParaRPr kumimoji="0" lang="en-US" altLang="en-US" sz="1000" b="0" i="0" u="none" strike="noStrike" cap="none" normalizeH="0" baseline="0" smtClean="0">
                <a:ln>
                  <a:noFill/>
                </a:ln>
                <a:solidFill>
                  <a:schemeClr val="tx1"/>
                </a:solidFill>
                <a:effectLst/>
                <a:latin typeface="Roboto"/>
              </a:endParaRPr>
            </a:p>
            <a:p>
              <a:pPr marL="0" marR="0" lvl="0" indent="0" algn="l" defTabSz="914400" rtl="0" eaLnBrk="0" fontAlgn="base" latinLnBrk="0" hangingPunct="0">
                <a:lnSpc>
                  <a:spcPct val="100000"/>
                </a:lnSpc>
                <a:spcBef>
                  <a:spcPts val="50"/>
                </a:spcBef>
                <a:spcAft>
                  <a:spcPts val="800"/>
                </a:spcAft>
                <a:buClrTx/>
                <a:buSzTx/>
                <a:buFontTx/>
                <a:buNone/>
                <a:tabLst/>
              </a:pPr>
              <a:r>
                <a:rPr kumimoji="0" lang="en-US" altLang="en-US" sz="1000" b="0" i="0" u="none" strike="noStrike" cap="none" normalizeH="0" baseline="0" smtClean="0">
                  <a:ln>
                    <a:noFill/>
                  </a:ln>
                  <a:solidFill>
                    <a:srgbClr val="FFFFFF"/>
                  </a:solidFill>
                  <a:effectLst/>
                  <a:latin typeface="Roboto"/>
                </a:rPr>
                <a:t>Longitude: 77.15309</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840200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3"/>
          <a:stretch>
            <a:fillRect/>
          </a:stretch>
        </p:blipFill>
        <p:spPr>
          <a:xfrm>
            <a:off x="-15131" y="2267355"/>
            <a:ext cx="6960904" cy="5189037"/>
          </a:xfrm>
          <a:prstGeom prst="rect">
            <a:avLst/>
          </a:prstGeom>
        </p:spPr>
      </p:pic>
    </p:spTree>
    <p:extLst>
      <p:ext uri="{BB962C8B-B14F-4D97-AF65-F5344CB8AC3E}">
        <p14:creationId xmlns:p14="http://schemas.microsoft.com/office/powerpoint/2010/main" val="1466168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3"/>
          <a:stretch>
            <a:fillRect/>
          </a:stretch>
        </p:blipFill>
        <p:spPr>
          <a:xfrm>
            <a:off x="-15131" y="2061267"/>
            <a:ext cx="6858000" cy="3924697"/>
          </a:xfrm>
          <a:prstGeom prst="rect">
            <a:avLst/>
          </a:prstGeom>
        </p:spPr>
      </p:pic>
    </p:spTree>
    <p:extLst>
      <p:ext uri="{BB962C8B-B14F-4D97-AF65-F5344CB8AC3E}">
        <p14:creationId xmlns:p14="http://schemas.microsoft.com/office/powerpoint/2010/main" val="732117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A5E0EFAC-8C7D-9FED-6C25-38E7C129C8EA}"/>
              </a:ext>
            </a:extLst>
          </p:cNvPr>
          <p:cNvGrpSpPr/>
          <p:nvPr/>
        </p:nvGrpSpPr>
        <p:grpSpPr>
          <a:xfrm>
            <a:off x="-15131" y="-12878"/>
            <a:ext cx="6871776" cy="2074145"/>
            <a:chOff x="-13776" y="-213850"/>
            <a:chExt cx="6871776" cy="2074145"/>
          </a:xfrm>
        </p:grpSpPr>
        <p:pic>
          <p:nvPicPr>
            <p:cNvPr id="5" name="Picture 4">
              <a:extLst>
                <a:ext uri="{FF2B5EF4-FFF2-40B4-BE49-F238E27FC236}">
                  <a16:creationId xmlns:a16="http://schemas.microsoft.com/office/drawing/2014/main" xmlns=""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a16="http://schemas.microsoft.com/office/drawing/2014/main" xmlns=""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10" name="TextBox 9">
              <a:extLst>
                <a:ext uri="{FF2B5EF4-FFF2-40B4-BE49-F238E27FC236}">
                  <a16:creationId xmlns:a16="http://schemas.microsoft.com/office/drawing/2014/main" xmlns=""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7.1.1 </a:t>
              </a:r>
              <a:r>
                <a:rPr lang="en-US" b="1" i="1" dirty="0" err="1"/>
                <a:t>Programmes</a:t>
              </a:r>
              <a:r>
                <a:rPr lang="en-US" b="1" i="1" dirty="0"/>
                <a:t> organized </a:t>
              </a:r>
              <a:r>
                <a:rPr lang="en-US" b="1" dirty="0"/>
                <a:t>by the Institution for the promotion of gender equity during the last five years</a:t>
              </a:r>
              <a:r>
                <a:rPr lang="en-US" b="1" i="1" dirty="0"/>
                <a:t> </a:t>
              </a:r>
            </a:p>
          </p:txBody>
        </p:sp>
        <p:sp>
          <p:nvSpPr>
            <p:cNvPr id="16" name="Rectangle 15">
              <a:extLst>
                <a:ext uri="{FF2B5EF4-FFF2-40B4-BE49-F238E27FC236}">
                  <a16:creationId xmlns:a16="http://schemas.microsoft.com/office/drawing/2014/main" xmlns=""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477FA7FF-7FB5-A9C8-898B-97E3247DB9C3}"/>
              </a:ext>
            </a:extLst>
          </p:cNvPr>
          <p:cNvGrpSpPr/>
          <p:nvPr/>
        </p:nvGrpSpPr>
        <p:grpSpPr>
          <a:xfrm>
            <a:off x="-15131" y="8357131"/>
            <a:ext cx="6858000" cy="207634"/>
            <a:chOff x="0" y="8849299"/>
            <a:chExt cx="6858000" cy="207634"/>
          </a:xfrm>
        </p:grpSpPr>
        <p:sp>
          <p:nvSpPr>
            <p:cNvPr id="2" name="Rectangle 1">
              <a:extLst>
                <a:ext uri="{FF2B5EF4-FFF2-40B4-BE49-F238E27FC236}">
                  <a16:creationId xmlns:a16="http://schemas.microsoft.com/office/drawing/2014/main" xmlns="" id="{BCC791F5-A676-7FC0-B14F-B2DEF4197703}"/>
                </a:ext>
              </a:extLst>
            </p:cNvPr>
            <p:cNvSpPr/>
            <p:nvPr/>
          </p:nvSpPr>
          <p:spPr>
            <a:xfrm>
              <a:off x="0" y="8988835"/>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FF5264-4A75-5B8A-982B-8BB8254866ED}"/>
                </a:ext>
              </a:extLst>
            </p:cNvPr>
            <p:cNvSpPr/>
            <p:nvPr/>
          </p:nvSpPr>
          <p:spPr>
            <a:xfrm>
              <a:off x="0" y="8849299"/>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3"/>
          <a:stretch>
            <a:fillRect/>
          </a:stretch>
        </p:blipFill>
        <p:spPr>
          <a:xfrm>
            <a:off x="0" y="2320413"/>
            <a:ext cx="6818417" cy="5096733"/>
          </a:xfrm>
          <a:prstGeom prst="rect">
            <a:avLst/>
          </a:prstGeom>
        </p:spPr>
      </p:pic>
    </p:spTree>
    <p:extLst>
      <p:ext uri="{BB962C8B-B14F-4D97-AF65-F5344CB8AC3E}">
        <p14:creationId xmlns:p14="http://schemas.microsoft.com/office/powerpoint/2010/main" val="2455515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833</TotalTime>
  <Words>3169</Words>
  <Application>Microsoft Office PowerPoint</Application>
  <PresentationFormat>On-screen Show (4:3)</PresentationFormat>
  <Paragraphs>451</Paragraphs>
  <Slides>61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61</vt:i4>
      </vt:variant>
    </vt:vector>
  </HeadingPairs>
  <TitlesOfParts>
    <vt:vector size="71" baseType="lpstr">
      <vt:lpstr>Arial</vt:lpstr>
      <vt:lpstr>Arial Black</vt:lpstr>
      <vt:lpstr>Calibri</vt:lpstr>
      <vt:lpstr>Calibri Light</vt:lpstr>
      <vt:lpstr>Cambria</vt:lpstr>
      <vt:lpstr>Noto Sans Symbols</vt:lpstr>
      <vt:lpstr>Roboto</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Kay517</dc:creator>
  <cp:lastModifiedBy>N. Ahemad</cp:lastModifiedBy>
  <cp:revision>44</cp:revision>
  <cp:lastPrinted>2022-08-27T11:12:34Z</cp:lastPrinted>
  <dcterms:created xsi:type="dcterms:W3CDTF">2022-08-27T09:29:26Z</dcterms:created>
  <dcterms:modified xsi:type="dcterms:W3CDTF">2022-09-16T05:20:38Z</dcterms:modified>
</cp:coreProperties>
</file>