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8"/>
  </p:notesMasterIdLst>
  <p:sldIdLst>
    <p:sldId id="297" r:id="rId2"/>
    <p:sldId id="298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9" r:id="rId27"/>
  </p:sldIdLst>
  <p:sldSz cx="7199313" cy="972026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2" userDrawn="1">
          <p15:clr>
            <a:srgbClr val="A4A3A4"/>
          </p15:clr>
        </p15:guide>
        <p15:guide id="2" pos="22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26"/>
    <p:restoredTop sz="96928"/>
  </p:normalViewPr>
  <p:slideViewPr>
    <p:cSldViewPr snapToGrid="0" showGuides="1">
      <p:cViewPr varScale="1">
        <p:scale>
          <a:sx n="48" d="100"/>
          <a:sy n="48" d="100"/>
        </p:scale>
        <p:origin x="2144" y="32"/>
      </p:cViewPr>
      <p:guideLst>
        <p:guide orient="horz" pos="2892"/>
        <p:guide pos="22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CD7D6-B9F9-8048-9BC1-896E2D5C6379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14750" y="857250"/>
            <a:ext cx="17145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A5C97-6523-FD48-B21E-66F4F966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24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6795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1pPr>
    <a:lvl2pPr marL="483398" algn="l" defTabSz="966795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2pPr>
    <a:lvl3pPr marL="966795" algn="l" defTabSz="966795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3pPr>
    <a:lvl4pPr marL="1450193" algn="l" defTabSz="966795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4pPr>
    <a:lvl5pPr marL="1933590" algn="l" defTabSz="966795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5pPr>
    <a:lvl6pPr marL="2416988" algn="l" defTabSz="966795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6pPr>
    <a:lvl7pPr marL="2900385" algn="l" defTabSz="966795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7pPr>
    <a:lvl8pPr marL="3383783" algn="l" defTabSz="966795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8pPr>
    <a:lvl9pPr marL="3867180" algn="l" defTabSz="966795" rtl="0" eaLnBrk="1" latinLnBrk="0" hangingPunct="1">
      <a:defRPr sz="12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51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95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41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93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78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10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18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80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05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56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86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89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018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7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969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615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607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734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48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92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01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19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51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6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34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14750" y="857250"/>
            <a:ext cx="17145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A5C97-6523-FD48-B21E-66F4F96685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28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49" y="1590794"/>
            <a:ext cx="6119416" cy="3384092"/>
          </a:xfrm>
        </p:spPr>
        <p:txBody>
          <a:bodyPr anchor="b"/>
          <a:lstStyle>
            <a:lvl1pPr algn="ctr">
              <a:defRPr sz="472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914" y="5105389"/>
            <a:ext cx="5399485" cy="2346813"/>
          </a:xfrm>
        </p:spPr>
        <p:txBody>
          <a:bodyPr/>
          <a:lstStyle>
            <a:lvl1pPr marL="0" indent="0" algn="ctr">
              <a:buNone/>
              <a:defRPr sz="1890"/>
            </a:lvl1pPr>
            <a:lvl2pPr marL="359954" indent="0" algn="ctr">
              <a:buNone/>
              <a:defRPr sz="1575"/>
            </a:lvl2pPr>
            <a:lvl3pPr marL="719907" indent="0" algn="ctr">
              <a:buNone/>
              <a:defRPr sz="1417"/>
            </a:lvl3pPr>
            <a:lvl4pPr marL="1079861" indent="0" algn="ctr">
              <a:buNone/>
              <a:defRPr sz="1260"/>
            </a:lvl4pPr>
            <a:lvl5pPr marL="1439814" indent="0" algn="ctr">
              <a:buNone/>
              <a:defRPr sz="1260"/>
            </a:lvl5pPr>
            <a:lvl6pPr marL="1799768" indent="0" algn="ctr">
              <a:buNone/>
              <a:defRPr sz="1260"/>
            </a:lvl6pPr>
            <a:lvl7pPr marL="2159721" indent="0" algn="ctr">
              <a:buNone/>
              <a:defRPr sz="1260"/>
            </a:lvl7pPr>
            <a:lvl8pPr marL="2519675" indent="0" algn="ctr">
              <a:buNone/>
              <a:defRPr sz="1260"/>
            </a:lvl8pPr>
            <a:lvl9pPr marL="2879628" indent="0" algn="ctr">
              <a:buNone/>
              <a:defRPr sz="12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17-966E-E945-BD48-04B52D323B5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1A95-A291-CC47-9D51-5F8A153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69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17-966E-E945-BD48-04B52D323B5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1A95-A291-CC47-9D51-5F8A153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94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52009" y="517514"/>
            <a:ext cx="1552352" cy="823747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4953" y="517514"/>
            <a:ext cx="4567064" cy="823747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17-966E-E945-BD48-04B52D323B5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1A95-A291-CC47-9D51-5F8A153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97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17-966E-E945-BD48-04B52D323B5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1A95-A291-CC47-9D51-5F8A153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07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04" y="2423318"/>
            <a:ext cx="6209407" cy="4043359"/>
          </a:xfrm>
        </p:spPr>
        <p:txBody>
          <a:bodyPr anchor="b"/>
          <a:lstStyle>
            <a:lvl1pPr>
              <a:defRPr sz="472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204" y="6504929"/>
            <a:ext cx="6209407" cy="2126307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/>
                </a:solidFill>
              </a:defRPr>
            </a:lvl1pPr>
            <a:lvl2pPr marL="35995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1990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07986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3981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79976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5972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1967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7962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17-966E-E945-BD48-04B52D323B5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1A95-A291-CC47-9D51-5F8A153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77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953" y="2587570"/>
            <a:ext cx="3059708" cy="61674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652" y="2587570"/>
            <a:ext cx="3059708" cy="61674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17-966E-E945-BD48-04B52D323B5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1A95-A291-CC47-9D51-5F8A153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92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1" y="517516"/>
            <a:ext cx="6209407" cy="18788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891" y="2382815"/>
            <a:ext cx="3045646" cy="1167781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91" y="3550596"/>
            <a:ext cx="3045646" cy="52223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44652" y="2382815"/>
            <a:ext cx="3060646" cy="1167781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44652" y="3550596"/>
            <a:ext cx="3060646" cy="522239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17-966E-E945-BD48-04B52D323B5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1A95-A291-CC47-9D51-5F8A153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2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17-966E-E945-BD48-04B52D323B5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1A95-A291-CC47-9D51-5F8A153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48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17-966E-E945-BD48-04B52D323B5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1A95-A291-CC47-9D51-5F8A153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24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648018"/>
            <a:ext cx="2321966" cy="2268061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0646" y="1399540"/>
            <a:ext cx="3644652" cy="6907687"/>
          </a:xfrm>
        </p:spPr>
        <p:txBody>
          <a:bodyPr/>
          <a:lstStyle>
            <a:lvl1pPr>
              <a:defRPr sz="2519"/>
            </a:lvl1pPr>
            <a:lvl2pPr>
              <a:defRPr sz="2204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2916079"/>
            <a:ext cx="2321966" cy="5402397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17-966E-E945-BD48-04B52D323B5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1A95-A291-CC47-9D51-5F8A153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1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648018"/>
            <a:ext cx="2321966" cy="2268061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60646" y="1399540"/>
            <a:ext cx="3644652" cy="6907687"/>
          </a:xfrm>
        </p:spPr>
        <p:txBody>
          <a:bodyPr anchor="t"/>
          <a:lstStyle>
            <a:lvl1pPr marL="0" indent="0">
              <a:buNone/>
              <a:defRPr sz="2519"/>
            </a:lvl1pPr>
            <a:lvl2pPr marL="359954" indent="0">
              <a:buNone/>
              <a:defRPr sz="2204"/>
            </a:lvl2pPr>
            <a:lvl3pPr marL="719907" indent="0">
              <a:buNone/>
              <a:defRPr sz="1890"/>
            </a:lvl3pPr>
            <a:lvl4pPr marL="1079861" indent="0">
              <a:buNone/>
              <a:defRPr sz="1575"/>
            </a:lvl4pPr>
            <a:lvl5pPr marL="1439814" indent="0">
              <a:buNone/>
              <a:defRPr sz="1575"/>
            </a:lvl5pPr>
            <a:lvl6pPr marL="1799768" indent="0">
              <a:buNone/>
              <a:defRPr sz="1575"/>
            </a:lvl6pPr>
            <a:lvl7pPr marL="2159721" indent="0">
              <a:buNone/>
              <a:defRPr sz="1575"/>
            </a:lvl7pPr>
            <a:lvl8pPr marL="2519675" indent="0">
              <a:buNone/>
              <a:defRPr sz="1575"/>
            </a:lvl8pPr>
            <a:lvl9pPr marL="2879628" indent="0">
              <a:buNone/>
              <a:defRPr sz="15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2916079"/>
            <a:ext cx="2321966" cy="5402397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1917-966E-E945-BD48-04B52D323B5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51A95-A291-CC47-9D51-5F8A153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5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4953" y="517516"/>
            <a:ext cx="6209407" cy="1878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953" y="2587570"/>
            <a:ext cx="6209407" cy="6167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4953" y="9009246"/>
            <a:ext cx="1619845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01917-966E-E945-BD48-04B52D323B56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84773" y="9009246"/>
            <a:ext cx="2429768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4515" y="9009246"/>
            <a:ext cx="1619845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51A95-A291-CC47-9D51-5F8A153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7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719907" rtl="0" eaLnBrk="1" latinLnBrk="0" hangingPunct="1">
        <a:lnSpc>
          <a:spcPct val="90000"/>
        </a:lnSpc>
        <a:spcBef>
          <a:spcPct val="0"/>
        </a:spcBef>
        <a:buNone/>
        <a:defRPr sz="34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77" indent="-179977" algn="l" defTabSz="71990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1pPr>
      <a:lvl2pPr marL="539930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899884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59837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619791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97974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339698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699652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305960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1pPr>
      <a:lvl2pPr marL="35995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2pPr>
      <a:lvl3pPr marL="719907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43981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79976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15972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519675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287962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y1Tb5frGQ5g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EZMpCb-F6V8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M5SIl3jZcQ0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_eM9H_3hAJA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youtube.com/watch?v=AtissrJaKSI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youtube.com/watch?v=4NoDmxDErSw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youtube.com/watch?v=uIKbYh157Qc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youtube.com/watch?v=-KJs8Vl0E7g" TargetMode="Externa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304o7ZBuDVI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F4bJ5e9RTXk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hyperlink" Target="https://www.youtube.com/watch?v=nsNDwHNkg7Q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qRwN5qYQOjU" TargetMode="Externa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UYZGa_D4i6I" TargetMode="Externa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q4GEFFrY-8A" TargetMode="Externa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youtube.com/watch?v=uIKbYh157Qc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2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youtube.com/watch?v=WMJwRXch4A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2q1cImGNUAU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ZgkPsR2S0hM&amp;t=36s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MzulwIYXmkQ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sp>
        <p:nvSpPr>
          <p:cNvPr id="9" name="TextBox 8"/>
          <p:cNvSpPr txBox="1"/>
          <p:nvPr/>
        </p:nvSpPr>
        <p:spPr>
          <a:xfrm>
            <a:off x="-15885" y="4673097"/>
            <a:ext cx="7199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Click Here for the Geotagged Photos of Facilities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A6826E-E08A-577E-A5A4-05283D1F7996}"/>
              </a:ext>
            </a:extLst>
          </p:cNvPr>
          <p:cNvSpPr txBox="1"/>
          <p:nvPr/>
        </p:nvSpPr>
        <p:spPr>
          <a:xfrm>
            <a:off x="2890766" y="3919045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>
                <a:latin typeface="Arial" panose="020B0604020202020204" pitchFamily="34" charset="0"/>
                <a:cs typeface="Arial" panose="020B0604020202020204" pitchFamily="34" charset="0"/>
              </a:rPr>
              <a:t>3.1.5</a:t>
            </a:r>
          </a:p>
        </p:txBody>
      </p:sp>
    </p:spTree>
    <p:extLst>
      <p:ext uri="{BB962C8B-B14F-4D97-AF65-F5344CB8AC3E}">
        <p14:creationId xmlns:p14="http://schemas.microsoft.com/office/powerpoint/2010/main" val="3522044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sp>
        <p:nvSpPr>
          <p:cNvPr id="7" name="TextBox 6"/>
          <p:cNvSpPr txBox="1"/>
          <p:nvPr/>
        </p:nvSpPr>
        <p:spPr>
          <a:xfrm>
            <a:off x="401787" y="1233186"/>
            <a:ext cx="644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/>
              <a:t>RESEARCH/ STATISTICAL DATABASES 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01" y="1906889"/>
            <a:ext cx="5723366" cy="73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20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sp>
        <p:nvSpPr>
          <p:cNvPr id="7" name="TextBox 6"/>
          <p:cNvSpPr txBox="1"/>
          <p:nvPr/>
        </p:nvSpPr>
        <p:spPr>
          <a:xfrm>
            <a:off x="401787" y="1233186"/>
            <a:ext cx="644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/>
              <a:t>RESEARCH/ STATISTICAL DATABASES 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07" y="1853956"/>
            <a:ext cx="5889620" cy="73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37" y="2113401"/>
            <a:ext cx="6109854" cy="7304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1787" y="1233186"/>
            <a:ext cx="644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/>
              <a:t>RESEARCH/ STATISTICAL DATABASES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53674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sp>
        <p:nvSpPr>
          <p:cNvPr id="7" name="TextBox 6"/>
          <p:cNvSpPr txBox="1"/>
          <p:nvPr/>
        </p:nvSpPr>
        <p:spPr>
          <a:xfrm>
            <a:off x="401787" y="1233186"/>
            <a:ext cx="644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/>
              <a:t>RESEARCH/ STATISTICAL DATABASES 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15" y="1937589"/>
            <a:ext cx="5999017" cy="745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45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pic>
        <p:nvPicPr>
          <p:cNvPr id="7" name="Picture 2" descr="C:\Users\kajal\OneDrive\Desktop\NAAC - Pictures\IMG_487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r="21548"/>
          <a:stretch/>
        </p:blipFill>
        <p:spPr bwMode="auto">
          <a:xfrm>
            <a:off x="265044" y="2713094"/>
            <a:ext cx="6441274" cy="384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kajal\OneDrive\Desktop\NAAC - Pictures\IMG_48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4" y="6611464"/>
            <a:ext cx="6441274" cy="289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027788"/>
            <a:ext cx="644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BIF CENTER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1635" y="1992362"/>
            <a:ext cx="51020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hlinkClick r:id="rId6"/>
              </a:rPr>
              <a:t>https://www.youtube.com/watch?v=y1Tb5frGQ5g</a:t>
            </a:r>
            <a:r>
              <a:rPr lang="en-IN" b="1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008" y="1451855"/>
            <a:ext cx="644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/>
              <a:t>RESEARCH/ STATISTICAL DATABASES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62907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pic>
        <p:nvPicPr>
          <p:cNvPr id="7" name="Picture 3" descr="C:\Users\kajal\OneDrive\Desktop\NAAC - Pictures\IMG_48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3" y="6362354"/>
            <a:ext cx="6335256" cy="313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9830" y="1049642"/>
            <a:ext cx="5334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MOOT COURT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6" y="2080307"/>
            <a:ext cx="6327913" cy="42169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4400" y="1385779"/>
            <a:ext cx="5327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hlinkClick r:id="rId6"/>
              </a:rPr>
              <a:t>https://www.youtube.com/watch?v=EZMpCb-F6V8</a:t>
            </a:r>
            <a:r>
              <a:rPr lang="en-IN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1572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sp>
        <p:nvSpPr>
          <p:cNvPr id="7" name="TextBox 6"/>
          <p:cNvSpPr txBox="1"/>
          <p:nvPr/>
        </p:nvSpPr>
        <p:spPr>
          <a:xfrm>
            <a:off x="659830" y="1010483"/>
            <a:ext cx="5334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THEATRE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5" y="5778542"/>
            <a:ext cx="6902450" cy="3717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6" y="2033661"/>
            <a:ext cx="6902450" cy="36948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1620" y="1357281"/>
            <a:ext cx="5334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hlinkClick r:id="rId6"/>
              </a:rPr>
              <a:t>https://www.youtube.com/watch?v=M5SIl3jZcQ0</a:t>
            </a:r>
            <a:r>
              <a:rPr lang="en-IN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6600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sp>
        <p:nvSpPr>
          <p:cNvPr id="8" name="TextBox 7"/>
          <p:cNvSpPr txBox="1"/>
          <p:nvPr/>
        </p:nvSpPr>
        <p:spPr>
          <a:xfrm>
            <a:off x="697825" y="993989"/>
            <a:ext cx="5334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ART GALLERY </a:t>
            </a:r>
          </a:p>
        </p:txBody>
      </p:sp>
      <p:pic>
        <p:nvPicPr>
          <p:cNvPr id="9" name="Picture 5" descr="C:\Users\kajal\OneDrive\Desktop\NAAC - Pictures\IMG_47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3" y="5706146"/>
            <a:ext cx="7003200" cy="378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4" y="2083400"/>
            <a:ext cx="6977699" cy="35586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66810" y="1349793"/>
            <a:ext cx="5141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hlinkClick r:id="rId6"/>
              </a:rPr>
              <a:t>https://www.youtube.com/watch?v=_eM9H_3hAJA</a:t>
            </a:r>
            <a:r>
              <a:rPr lang="en-IN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587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6" y="2356067"/>
            <a:ext cx="6888594" cy="3801355"/>
          </a:xfrm>
          <a:prstGeom prst="rect">
            <a:avLst/>
          </a:prstGeom>
        </p:spPr>
      </p:pic>
      <p:pic>
        <p:nvPicPr>
          <p:cNvPr id="8" name="Picture 3" descr="C:\Users\kajal\Downloads\WhatsApp Image 2022-09-01 at 11.03.30 AM (1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12" y="6222508"/>
            <a:ext cx="4485887" cy="322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kajal\Downloads\WhatsApp Image 2022-09-01 at 11.03.30 AM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6" y="6222508"/>
            <a:ext cx="2247322" cy="322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53618" y="1073042"/>
            <a:ext cx="73340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CENTER FOR TRANSGENIC PLANT DEVELOPMENT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4644" y="1546748"/>
            <a:ext cx="5274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hlinkClick r:id="rId7"/>
              </a:rPr>
              <a:t>https://www.youtube.com/watch?v=AtissrJaKSI</a:t>
            </a:r>
            <a:r>
              <a:rPr lang="en-IN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8730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pic>
        <p:nvPicPr>
          <p:cNvPr id="7" name="Picture 2" descr="C:\Users\kajal\OneDrive\Desktop\NAAC - Pictures\IMG_48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6" y="6411605"/>
            <a:ext cx="2981576" cy="305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kajal\OneDrive\Desktop\NAAC - Pictures\IMG_48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4" y="2112525"/>
            <a:ext cx="6888595" cy="422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kajal\OneDrive\Desktop\NAAC - Pictures\IMG_485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530" y="6398353"/>
            <a:ext cx="3776869" cy="305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1889" y="1029569"/>
            <a:ext cx="5334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HERBAL GARDEN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1147" y="1465858"/>
            <a:ext cx="5294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hlinkClick r:id="rId7"/>
              </a:rPr>
              <a:t>https://www.youtube.com/watch?v=4NoDmxDErSw</a:t>
            </a:r>
            <a:r>
              <a:rPr lang="en-IN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5827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pic>
        <p:nvPicPr>
          <p:cNvPr id="20" name="Picture 2" descr="C:\Users\kajal\OneDrive\Desktop\NAAC - Pictures\IMG_486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r="18413"/>
          <a:stretch/>
        </p:blipFill>
        <p:spPr bwMode="auto">
          <a:xfrm>
            <a:off x="3176858" y="2187736"/>
            <a:ext cx="3806154" cy="373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87735"/>
            <a:ext cx="2935000" cy="37379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6004263"/>
            <a:ext cx="6830613" cy="350254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6908" y="1047607"/>
            <a:ext cx="6988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CENTRAL INSTRUMENTATION FACILITY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sp>
        <p:nvSpPr>
          <p:cNvPr id="25" name="Rectangle 24"/>
          <p:cNvSpPr/>
          <p:nvPr/>
        </p:nvSpPr>
        <p:spPr>
          <a:xfrm>
            <a:off x="845728" y="1481200"/>
            <a:ext cx="5234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hlinkClick r:id="rId7"/>
              </a:rPr>
              <a:t>https://www.youtube.com/watch?v=uIKbYh157Qc</a:t>
            </a:r>
            <a:r>
              <a:rPr lang="en-IN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7690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pic>
        <p:nvPicPr>
          <p:cNvPr id="7" name="Picture 2" descr="C:\Users\kajal\OneDrive\Desktop\NAAC - Pictures\IMG_47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5" y="3297383"/>
            <a:ext cx="6888595" cy="555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8112" y="1332601"/>
            <a:ext cx="5334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NEUROBEHAVIORAL FACILITY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940906" y="1885732"/>
            <a:ext cx="5632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hlinkClick r:id="rId5"/>
              </a:rPr>
              <a:t>https://www.youtube.com/watch?v=-KJs8Vl0E7g</a:t>
            </a:r>
            <a:r>
              <a:rPr lang="en-IN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1234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pic>
        <p:nvPicPr>
          <p:cNvPr id="7" name="Picture 10" descr="C:\Users\kajal\OneDrive\Desktop\NAAC - Pictures\IMG_477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8" b="6415"/>
          <a:stretch/>
        </p:blipFill>
        <p:spPr bwMode="auto">
          <a:xfrm>
            <a:off x="121805" y="2876071"/>
            <a:ext cx="335968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C:\Users\kajal\OneDrive\Desktop\NAAC - Pictures\IMG_477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4"/>
          <a:stretch/>
        </p:blipFill>
        <p:spPr bwMode="auto">
          <a:xfrm>
            <a:off x="3610267" y="4784597"/>
            <a:ext cx="3330860" cy="426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2096" y="1233066"/>
            <a:ext cx="5334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FLY FACILITY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20417" y="1731403"/>
            <a:ext cx="5261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hlinkClick r:id="rId6"/>
              </a:rPr>
              <a:t>https://www.youtube.com/watch?v=304o7ZBuDVI</a:t>
            </a:r>
            <a:r>
              <a:rPr lang="en-IN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6595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pic>
        <p:nvPicPr>
          <p:cNvPr id="7" name="Picture 2" descr="C:\Users\kajal\OneDrive\Desktop\NAAC - Pictures\IMG_47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62" y="6157104"/>
            <a:ext cx="6714156" cy="333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kajal\OneDrive\Desktop\NAAC - Pictures\IMG_47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61" y="2304082"/>
            <a:ext cx="6714157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26352" y="1055359"/>
            <a:ext cx="5325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C. </a:t>
            </a:r>
            <a:r>
              <a:rPr lang="en-US" sz="2800" b="1" i="1" dirty="0" err="1"/>
              <a:t>elegans</a:t>
            </a:r>
            <a:r>
              <a:rPr lang="en-US" sz="2800" b="1" i="1" dirty="0"/>
              <a:t> </a:t>
            </a:r>
            <a:r>
              <a:rPr lang="en-US" sz="2800" b="1" dirty="0"/>
              <a:t>LABORATORY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39095" y="1474926"/>
            <a:ext cx="4973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hlinkClick r:id="rId6"/>
              </a:rPr>
              <a:t>https://www.youtube.com/watch?v=F4bJ5e9RTXk</a:t>
            </a:r>
            <a:r>
              <a:rPr lang="en-IN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176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sp>
        <p:nvSpPr>
          <p:cNvPr id="7" name="TextBox 6"/>
          <p:cNvSpPr txBox="1"/>
          <p:nvPr/>
        </p:nvSpPr>
        <p:spPr>
          <a:xfrm>
            <a:off x="563107" y="1166177"/>
            <a:ext cx="5334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LIVE CELL IMAGING 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399" y="1694173"/>
            <a:ext cx="52876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hlinkClick r:id="rId4"/>
              </a:rPr>
              <a:t>https://www.youtube.com/watch?v=nsNDwHNkg7Q</a:t>
            </a:r>
            <a:r>
              <a:rPr lang="en-IN" b="1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5" y="2937164"/>
            <a:ext cx="6888595" cy="555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02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pic>
        <p:nvPicPr>
          <p:cNvPr id="7" name="Picture 6" descr="C:\Users\kajal\OneDrive\Desktop\NAAC - Pictures\IMG_47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2" y="6782110"/>
            <a:ext cx="6850169" cy="270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kajal\OneDrive\Desktop\NAAC - Pictures\IMG_47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2" y="2081705"/>
            <a:ext cx="6850169" cy="460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2637" y="1038274"/>
            <a:ext cx="6719569" cy="538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CONFOCAL LASER SCANNING MICROSCOPE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5617" y="1424005"/>
            <a:ext cx="5208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hlinkClick r:id="rId6"/>
              </a:rPr>
              <a:t>https://www.youtube.com/watch?v=qRwN5qYQOjU</a:t>
            </a:r>
            <a:r>
              <a:rPr lang="en-IN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5483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sp>
        <p:nvSpPr>
          <p:cNvPr id="7" name="TextBox 6"/>
          <p:cNvSpPr txBox="1"/>
          <p:nvPr/>
        </p:nvSpPr>
        <p:spPr>
          <a:xfrm>
            <a:off x="361426" y="1063476"/>
            <a:ext cx="6375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TRANSMISSION ELECTRON MICROSCOPY (TEM)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6" y="6207662"/>
            <a:ext cx="6902450" cy="3295650"/>
          </a:xfrm>
          <a:prstGeom prst="rect">
            <a:avLst/>
          </a:prstGeom>
        </p:spPr>
      </p:pic>
      <p:pic>
        <p:nvPicPr>
          <p:cNvPr id="9" name="Picture 3" descr="C:\Users\kajal\OneDrive\Desktop\NAAC - Pictures\IMG_48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6" y="2222764"/>
            <a:ext cx="6902450" cy="390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56567" y="1418298"/>
            <a:ext cx="5499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hlinkClick r:id="rId6"/>
              </a:rPr>
              <a:t>https://www.youtube.com/watch?v=UYZGa_D4i6I</a:t>
            </a:r>
            <a:r>
              <a:rPr lang="en-IN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0970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pic>
        <p:nvPicPr>
          <p:cNvPr id="11" name="Picture 2" descr="C:\Users\kajal\OneDrive\Desktop\NAAC - Pictures\IMG_48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39" y="6318888"/>
            <a:ext cx="6482605" cy="321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kajal\OneDrive\Desktop\NAAC - Pictures\IMG_48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47" y="2145660"/>
            <a:ext cx="6429597" cy="406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270" y="1018007"/>
            <a:ext cx="662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NUCLEAR MAGNETIC RESONANCE (NMR)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5130" y="1541227"/>
            <a:ext cx="5062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hlinkClick r:id="rId6"/>
              </a:rPr>
              <a:t>https://www.youtube.com/watch?v=q4GEFFrY-8A</a:t>
            </a:r>
            <a:r>
              <a:rPr lang="en-IN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6722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5" y="5743516"/>
            <a:ext cx="6899385" cy="37576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147853"/>
            <a:ext cx="4045527" cy="35250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382" y="2133998"/>
            <a:ext cx="2773018" cy="355130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6908" y="1047607"/>
            <a:ext cx="6988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CENTRAL INSTRUMENTATION FACILITY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5728" y="1481200"/>
            <a:ext cx="5234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hlinkClick r:id="rId7"/>
              </a:rPr>
              <a:t>https://www.youtube.com/watch?v=uIKbYh157Qc</a:t>
            </a:r>
            <a:r>
              <a:rPr lang="en-IN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8672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pic>
        <p:nvPicPr>
          <p:cNvPr id="7" name="Picture 4" descr="C:\Users\kajal\OneDrive\Desktop\NAAC - Pictures\IMG_48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4" y="2151846"/>
            <a:ext cx="3397251" cy="344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kajal\OneDrive\Desktop\NAAC - Pictures\IMG_48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310" y="2176591"/>
            <a:ext cx="3366654" cy="34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DELL\Downloads\WhatsApp Image 2022-08-23 at 2.13.24 PM.jpe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 r="19017"/>
          <a:stretch/>
        </p:blipFill>
        <p:spPr bwMode="auto">
          <a:xfrm>
            <a:off x="121804" y="5688584"/>
            <a:ext cx="6930159" cy="37822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43482" y="1050874"/>
            <a:ext cx="5334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ANIMAL HOUSE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0310" y="1430953"/>
            <a:ext cx="5433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hlinkClick r:id="rId7"/>
              </a:rPr>
              <a:t>https://www.youtube.com/watch?v=WMJwRXch4A8</a:t>
            </a:r>
            <a:r>
              <a:rPr lang="en-IN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3516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pic>
        <p:nvPicPr>
          <p:cNvPr id="7" name="Picture 2" descr="C:\Users\kajal\OneDrive\Desktop\NAAC - Pictures\IMG_48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5" y="2421544"/>
            <a:ext cx="6777759" cy="355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kajal\OneDrive\Desktop\NAAC - Pictures\IMG_48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5" y="6058846"/>
            <a:ext cx="6777759" cy="346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1236" y="1002840"/>
            <a:ext cx="5334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GREEN HOUSE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884245" y="1502036"/>
            <a:ext cx="5334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hlinkClick r:id="rId6"/>
              </a:rPr>
              <a:t>https://www.youtube.com/watch?v=2q1cImGNUAU</a:t>
            </a:r>
            <a:r>
              <a:rPr lang="en-IN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9548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sp>
        <p:nvSpPr>
          <p:cNvPr id="7" name="TextBox 6"/>
          <p:cNvSpPr txBox="1"/>
          <p:nvPr/>
        </p:nvSpPr>
        <p:spPr>
          <a:xfrm>
            <a:off x="0" y="1041639"/>
            <a:ext cx="644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/>
              <a:t>MUSEUM 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4" y="6165049"/>
            <a:ext cx="6866132" cy="3274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4" y="2428765"/>
            <a:ext cx="6866132" cy="36443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7066" y="1481729"/>
            <a:ext cx="584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hlinkClick r:id="rId6"/>
              </a:rPr>
              <a:t>https://www.youtube.com/watch?v=ZgkPsR2S0hM&amp;t=36s</a:t>
            </a:r>
            <a:r>
              <a:rPr lang="en-IN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562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sp>
        <p:nvSpPr>
          <p:cNvPr id="7" name="TextBox 6"/>
          <p:cNvSpPr txBox="1"/>
          <p:nvPr/>
        </p:nvSpPr>
        <p:spPr>
          <a:xfrm>
            <a:off x="429500" y="1039223"/>
            <a:ext cx="644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/>
              <a:t>MEDIA LABORATORY/STUDIOS </a:t>
            </a:r>
            <a:r>
              <a:rPr lang="en-IN" sz="2800" dirty="0"/>
              <a:t>	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5" y="5777348"/>
            <a:ext cx="6874740" cy="3681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5" y="2216730"/>
            <a:ext cx="6874740" cy="34468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0545" y="1426115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hlinkClick r:id="rId6"/>
              </a:rPr>
              <a:t>https://www.youtube.com/watch?v=MzulwIYXmkQ</a:t>
            </a:r>
            <a:r>
              <a:rPr lang="en-IN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8868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sp>
        <p:nvSpPr>
          <p:cNvPr id="7" name="TextBox 6"/>
          <p:cNvSpPr txBox="1"/>
          <p:nvPr/>
        </p:nvSpPr>
        <p:spPr>
          <a:xfrm>
            <a:off x="401787" y="1233186"/>
            <a:ext cx="644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/>
              <a:t>RESEARCH/ STATISTICAL DATABASES 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91" y="1981200"/>
            <a:ext cx="5845529" cy="743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90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0EFAC-8C7D-9FED-6C25-38E7C129C8EA}"/>
              </a:ext>
            </a:extLst>
          </p:cNvPr>
          <p:cNvGrpSpPr/>
          <p:nvPr/>
        </p:nvGrpSpPr>
        <p:grpSpPr>
          <a:xfrm>
            <a:off x="-15885" y="-67584"/>
            <a:ext cx="7199313" cy="1203220"/>
            <a:chOff x="-13776" y="-323068"/>
            <a:chExt cx="6858000" cy="11461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6DCFBD-800C-A082-D36F-7BA415EE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86" y="-240245"/>
              <a:ext cx="900203" cy="9175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B12DCA-DF5D-951B-6EA6-FE85E1C96D40}"/>
                </a:ext>
              </a:extLst>
            </p:cNvPr>
            <p:cNvSpPr txBox="1"/>
            <p:nvPr/>
          </p:nvSpPr>
          <p:spPr>
            <a:xfrm>
              <a:off x="0" y="-323068"/>
              <a:ext cx="6844224" cy="1011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9" b="1" dirty="0">
                  <a:solidFill>
                    <a:srgbClr val="C00000"/>
                  </a:solidFill>
                </a:rPr>
                <a:t>JAMIA HAMDARD</a:t>
              </a:r>
            </a:p>
            <a:p>
              <a:pPr algn="ctr"/>
              <a:r>
                <a:rPr lang="en-US" sz="1680" b="1" dirty="0"/>
                <a:t>(Deemed to be University)</a:t>
              </a:r>
            </a:p>
            <a:p>
              <a:pPr algn="ctr"/>
              <a:r>
                <a:rPr lang="en-US" sz="1680" b="1" dirty="0"/>
                <a:t>Hamdard Nagar, New Delhi-110062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8D8BF4-58CE-D752-592C-7E481F058CC6}"/>
                </a:ext>
              </a:extLst>
            </p:cNvPr>
            <p:cNvSpPr/>
            <p:nvPr/>
          </p:nvSpPr>
          <p:spPr>
            <a:xfrm>
              <a:off x="-13776" y="755011"/>
              <a:ext cx="6858000" cy="680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98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98D8BF4-58CE-D752-592C-7E481F058CC6}"/>
              </a:ext>
            </a:extLst>
          </p:cNvPr>
          <p:cNvSpPr/>
          <p:nvPr/>
        </p:nvSpPr>
        <p:spPr>
          <a:xfrm>
            <a:off x="11820" y="9570814"/>
            <a:ext cx="7199313" cy="714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  <p:sp>
        <p:nvSpPr>
          <p:cNvPr id="7" name="TextBox 6"/>
          <p:cNvSpPr txBox="1"/>
          <p:nvPr/>
        </p:nvSpPr>
        <p:spPr>
          <a:xfrm>
            <a:off x="401787" y="1233186"/>
            <a:ext cx="644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/>
              <a:t>RESEARCH/ STATISTICAL DATABASES 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07" y="1853956"/>
            <a:ext cx="6042020" cy="74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63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742</TotalTime>
  <Words>713</Words>
  <Application>Microsoft Office PowerPoint</Application>
  <PresentationFormat>Custom</PresentationFormat>
  <Paragraphs>151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Kay517</dc:creator>
  <cp:lastModifiedBy>Mohd Abdul Ahad</cp:lastModifiedBy>
  <cp:revision>64</cp:revision>
  <cp:lastPrinted>2022-08-27T11:12:34Z</cp:lastPrinted>
  <dcterms:created xsi:type="dcterms:W3CDTF">2022-08-27T09:29:26Z</dcterms:created>
  <dcterms:modified xsi:type="dcterms:W3CDTF">2022-09-15T08:49:56Z</dcterms:modified>
</cp:coreProperties>
</file>